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3" r:id="rId5"/>
    <p:sldId id="269" r:id="rId6"/>
    <p:sldId id="260" r:id="rId7"/>
    <p:sldId id="261" r:id="rId8"/>
    <p:sldId id="262" r:id="rId9"/>
    <p:sldId id="263" r:id="rId10"/>
    <p:sldId id="264" r:id="rId11"/>
    <p:sldId id="266" r:id="rId12"/>
    <p:sldId id="272" r:id="rId13"/>
    <p:sldId id="259" r:id="rId14"/>
    <p:sldId id="268" r:id="rId15"/>
    <p:sldId id="267" r:id="rId16"/>
    <p:sldId id="271" r:id="rId17"/>
    <p:sldId id="270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6" d="100"/>
          <a:sy n="76" d="100"/>
        </p:scale>
        <p:origin x="917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8B9B62-D90B-4FC5-B04A-0AAB4262F7AC}" type="doc">
      <dgm:prSet loTypeId="urn:microsoft.com/office/officeart/2005/8/layout/cycle4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BA6AC97-C9F1-473F-913D-D0DDC473BD30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Strengths</a:t>
          </a:r>
        </a:p>
      </dgm:t>
    </dgm:pt>
    <dgm:pt modelId="{A2012EB6-6187-41CA-A1D3-79E00D0FF365}" type="parTrans" cxnId="{C4675715-1196-4172-8730-F64032C5FACA}">
      <dgm:prSet/>
      <dgm:spPr/>
      <dgm:t>
        <a:bodyPr/>
        <a:lstStyle/>
        <a:p>
          <a:endParaRPr lang="en-US"/>
        </a:p>
      </dgm:t>
    </dgm:pt>
    <dgm:pt modelId="{FD702BFB-82B0-4A44-ACB1-E76AF22D6BBB}" type="sibTrans" cxnId="{C4675715-1196-4172-8730-F64032C5FAC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2D443EE-302E-4365-A6CC-9917191186A7}">
      <dgm:prSet phldrT="[Text]" custT="1"/>
      <dgm:spPr/>
      <dgm:t>
        <a:bodyPr/>
        <a:lstStyle/>
        <a:p>
          <a:r>
            <a:rPr lang="en-US" sz="1800" dirty="0"/>
            <a:t>Diversified portfolio with renewable energy focus</a:t>
          </a:r>
        </a:p>
      </dgm:t>
    </dgm:pt>
    <dgm:pt modelId="{8476D758-AEC0-4BA9-89D5-F8BF91B2B069}" type="parTrans" cxnId="{0533EE21-6075-4F1E-990C-B9A50CB5FE70}">
      <dgm:prSet/>
      <dgm:spPr/>
      <dgm:t>
        <a:bodyPr/>
        <a:lstStyle/>
        <a:p>
          <a:endParaRPr lang="en-US"/>
        </a:p>
      </dgm:t>
    </dgm:pt>
    <dgm:pt modelId="{BBCBBFA3-E67B-478F-94FB-E657573C1D7E}" type="sibTrans" cxnId="{0533EE21-6075-4F1E-990C-B9A50CB5FE70}">
      <dgm:prSet/>
      <dgm:spPr/>
      <dgm:t>
        <a:bodyPr/>
        <a:lstStyle/>
        <a:p>
          <a:endParaRPr lang="en-US"/>
        </a:p>
      </dgm:t>
    </dgm:pt>
    <dgm:pt modelId="{308570F0-F314-4C59-9370-FDB609C0EE0D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Weaknesses</a:t>
          </a:r>
        </a:p>
      </dgm:t>
    </dgm:pt>
    <dgm:pt modelId="{D11C3F18-2C2E-4578-8CEA-3243BC3D8731}" type="parTrans" cxnId="{CAA9CE8C-7911-4CA0-987A-7240254FA79A}">
      <dgm:prSet/>
      <dgm:spPr/>
      <dgm:t>
        <a:bodyPr/>
        <a:lstStyle/>
        <a:p>
          <a:endParaRPr lang="en-US"/>
        </a:p>
      </dgm:t>
    </dgm:pt>
    <dgm:pt modelId="{480A9F14-7CCD-448A-935B-F8A31EC84D28}" type="sibTrans" cxnId="{CAA9CE8C-7911-4CA0-987A-7240254FA79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BE38764-C094-4714-87F5-A7BB7FB95836}">
      <dgm:prSet phldrT="[Text]" custT="1"/>
      <dgm:spPr/>
      <dgm:t>
        <a:bodyPr/>
        <a:lstStyle/>
        <a:p>
          <a:pPr algn="l"/>
          <a:r>
            <a:rPr lang="en-US" sz="1800" dirty="0"/>
            <a:t>Dependance on Renewable Energy</a:t>
          </a:r>
        </a:p>
      </dgm:t>
    </dgm:pt>
    <dgm:pt modelId="{09E0B547-A202-4E12-8675-A5CFF1748163}" type="parTrans" cxnId="{2F3CC3E2-48AF-49A6-808C-1AA2ABCF246B}">
      <dgm:prSet/>
      <dgm:spPr/>
      <dgm:t>
        <a:bodyPr/>
        <a:lstStyle/>
        <a:p>
          <a:endParaRPr lang="en-US"/>
        </a:p>
      </dgm:t>
    </dgm:pt>
    <dgm:pt modelId="{EDA50DC6-AC8D-4E3D-AC79-B0E4D52538B0}" type="sibTrans" cxnId="{2F3CC3E2-48AF-49A6-808C-1AA2ABCF246B}">
      <dgm:prSet/>
      <dgm:spPr/>
      <dgm:t>
        <a:bodyPr/>
        <a:lstStyle/>
        <a:p>
          <a:endParaRPr lang="en-US"/>
        </a:p>
      </dgm:t>
    </dgm:pt>
    <dgm:pt modelId="{59C10A6F-2886-43C8-8DCF-EE1656C2539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Threats</a:t>
          </a:r>
        </a:p>
      </dgm:t>
    </dgm:pt>
    <dgm:pt modelId="{E5ADFD31-F9AD-4CB8-83F3-94DA266C3DDA}" type="parTrans" cxnId="{D488D542-BF17-4204-80E2-A257E3A9D832}">
      <dgm:prSet/>
      <dgm:spPr/>
      <dgm:t>
        <a:bodyPr/>
        <a:lstStyle/>
        <a:p>
          <a:endParaRPr lang="en-US"/>
        </a:p>
      </dgm:t>
    </dgm:pt>
    <dgm:pt modelId="{E212E6D1-6450-4D8C-8032-75853F693002}" type="sibTrans" cxnId="{D488D542-BF17-4204-80E2-A257E3A9D83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4C2B355-7DBA-4131-A864-91B95FE65A4B}">
      <dgm:prSet phldrT="[Text]"/>
      <dgm:spPr/>
      <dgm:t>
        <a:bodyPr/>
        <a:lstStyle/>
        <a:p>
          <a:r>
            <a:rPr lang="en-US" dirty="0"/>
            <a:t>Competition – pricing wars</a:t>
          </a:r>
        </a:p>
      </dgm:t>
    </dgm:pt>
    <dgm:pt modelId="{94A3F790-C458-4A92-8842-B0FE06A61329}" type="parTrans" cxnId="{AECB50CF-C46A-486F-90B9-8D3F1D712786}">
      <dgm:prSet/>
      <dgm:spPr/>
      <dgm:t>
        <a:bodyPr/>
        <a:lstStyle/>
        <a:p>
          <a:endParaRPr lang="en-US"/>
        </a:p>
      </dgm:t>
    </dgm:pt>
    <dgm:pt modelId="{638ACD4E-0DFB-4D9A-A9B7-DF799B79FA1A}" type="sibTrans" cxnId="{AECB50CF-C46A-486F-90B9-8D3F1D712786}">
      <dgm:prSet/>
      <dgm:spPr/>
      <dgm:t>
        <a:bodyPr/>
        <a:lstStyle/>
        <a:p>
          <a:endParaRPr lang="en-US"/>
        </a:p>
      </dgm:t>
    </dgm:pt>
    <dgm:pt modelId="{2FB9777F-EA1F-403F-961E-A2B00CBB70B0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Opportunity</a:t>
          </a:r>
        </a:p>
      </dgm:t>
    </dgm:pt>
    <dgm:pt modelId="{94A847B4-4DE5-4901-A690-98ACFD2A2B9B}" type="parTrans" cxnId="{61C4731A-BA6D-4087-BD18-8F1101253DC7}">
      <dgm:prSet/>
      <dgm:spPr/>
      <dgm:t>
        <a:bodyPr/>
        <a:lstStyle/>
        <a:p>
          <a:endParaRPr lang="en-US"/>
        </a:p>
      </dgm:t>
    </dgm:pt>
    <dgm:pt modelId="{3D00A9FB-7C70-4493-97A1-8095A079FAD5}" type="sibTrans" cxnId="{61C4731A-BA6D-4087-BD18-8F1101253DC7}">
      <dgm:prSet/>
      <dgm:spPr/>
      <dgm:t>
        <a:bodyPr/>
        <a:lstStyle/>
        <a:p>
          <a:endParaRPr lang="en-US"/>
        </a:p>
      </dgm:t>
    </dgm:pt>
    <dgm:pt modelId="{2FC055B0-818A-486A-A004-CCE85216B60C}">
      <dgm:prSet phldrT="[Text]" custT="1"/>
      <dgm:spPr/>
      <dgm:t>
        <a:bodyPr anchor="b"/>
        <a:lstStyle/>
        <a:p>
          <a:r>
            <a:rPr lang="en-US" sz="1800" dirty="0"/>
            <a:t>Invest in adjacent segments due to free cash flow</a:t>
          </a:r>
        </a:p>
      </dgm:t>
    </dgm:pt>
    <dgm:pt modelId="{5FD0C436-392F-4C08-BA46-ECFC481D216C}" type="parTrans" cxnId="{499D4ACF-BA83-449D-B84F-2DAB605F1B99}">
      <dgm:prSet/>
      <dgm:spPr/>
      <dgm:t>
        <a:bodyPr/>
        <a:lstStyle/>
        <a:p>
          <a:endParaRPr lang="en-US"/>
        </a:p>
      </dgm:t>
    </dgm:pt>
    <dgm:pt modelId="{D7B41543-4D51-4726-8296-A1C3F80291B9}" type="sibTrans" cxnId="{499D4ACF-BA83-449D-B84F-2DAB605F1B99}">
      <dgm:prSet/>
      <dgm:spPr/>
      <dgm:t>
        <a:bodyPr/>
        <a:lstStyle/>
        <a:p>
          <a:endParaRPr lang="en-US"/>
        </a:p>
      </dgm:t>
    </dgm:pt>
    <dgm:pt modelId="{2E677228-06DB-4B01-9174-0F0B5FF695C8}">
      <dgm:prSet phldrT="[Text]" custT="1"/>
      <dgm:spPr/>
      <dgm:t>
        <a:bodyPr/>
        <a:lstStyle/>
        <a:p>
          <a:r>
            <a:rPr lang="en-US" sz="1800" dirty="0"/>
            <a:t>Standard and Poor’s: A-</a:t>
          </a:r>
        </a:p>
      </dgm:t>
    </dgm:pt>
    <dgm:pt modelId="{10F05CF0-E72D-4063-8B8F-0BD7FDE0EB2F}" type="parTrans" cxnId="{134AAC38-D55A-42DB-A2BC-9DACF9646116}">
      <dgm:prSet/>
      <dgm:spPr/>
      <dgm:t>
        <a:bodyPr/>
        <a:lstStyle/>
        <a:p>
          <a:endParaRPr lang="en-US"/>
        </a:p>
      </dgm:t>
    </dgm:pt>
    <dgm:pt modelId="{17142E8F-5AFD-40E2-9F36-0169020EB1CA}" type="sibTrans" cxnId="{134AAC38-D55A-42DB-A2BC-9DACF9646116}">
      <dgm:prSet/>
      <dgm:spPr/>
      <dgm:t>
        <a:bodyPr/>
        <a:lstStyle/>
        <a:p>
          <a:endParaRPr lang="en-US"/>
        </a:p>
      </dgm:t>
    </dgm:pt>
    <dgm:pt modelId="{7DE7C766-F7DC-4F19-9E95-E2F45461633A}">
      <dgm:prSet phldrT="[Text]" custT="1"/>
      <dgm:spPr/>
      <dgm:t>
        <a:bodyPr/>
        <a:lstStyle/>
        <a:p>
          <a:r>
            <a:rPr lang="en-US" sz="1800" dirty="0"/>
            <a:t>Successful mergers and acquisitions</a:t>
          </a:r>
        </a:p>
      </dgm:t>
    </dgm:pt>
    <dgm:pt modelId="{675E14F9-9FD9-4257-9744-4015191ED151}" type="parTrans" cxnId="{173A4067-0CE4-4074-9094-8A50C7F8AE15}">
      <dgm:prSet/>
      <dgm:spPr/>
      <dgm:t>
        <a:bodyPr/>
        <a:lstStyle/>
        <a:p>
          <a:endParaRPr lang="en-US"/>
        </a:p>
      </dgm:t>
    </dgm:pt>
    <dgm:pt modelId="{B25D7EA0-E669-4260-8ED8-4B55BE791EAA}" type="sibTrans" cxnId="{173A4067-0CE4-4074-9094-8A50C7F8AE15}">
      <dgm:prSet/>
      <dgm:spPr/>
      <dgm:t>
        <a:bodyPr/>
        <a:lstStyle/>
        <a:p>
          <a:endParaRPr lang="en-US"/>
        </a:p>
      </dgm:t>
    </dgm:pt>
    <dgm:pt modelId="{97FFCAAD-267C-405F-94B9-E417BC527314}">
      <dgm:prSet phldrT="[Text]" custT="1"/>
      <dgm:spPr/>
      <dgm:t>
        <a:bodyPr/>
        <a:lstStyle/>
        <a:p>
          <a:r>
            <a:rPr lang="en-US" sz="1800" dirty="0"/>
            <a:t>Good returns on Capital expenditure</a:t>
          </a:r>
        </a:p>
      </dgm:t>
    </dgm:pt>
    <dgm:pt modelId="{119CF320-2FA0-4405-87BB-0BE5A5C9D8B2}" type="parTrans" cxnId="{C91855E5-948E-4732-B766-380925E6365A}">
      <dgm:prSet/>
      <dgm:spPr/>
      <dgm:t>
        <a:bodyPr/>
        <a:lstStyle/>
        <a:p>
          <a:endParaRPr lang="en-US"/>
        </a:p>
      </dgm:t>
    </dgm:pt>
    <dgm:pt modelId="{39460CCF-9ECF-4147-B8B6-23CF983E2F36}" type="sibTrans" cxnId="{C91855E5-948E-4732-B766-380925E6365A}">
      <dgm:prSet/>
      <dgm:spPr/>
      <dgm:t>
        <a:bodyPr/>
        <a:lstStyle/>
        <a:p>
          <a:endParaRPr lang="en-US"/>
        </a:p>
      </dgm:t>
    </dgm:pt>
    <dgm:pt modelId="{A953A66F-1DC1-41A6-923C-5A6FDCAC0B1F}">
      <dgm:prSet phldrT="[Text]" custT="1"/>
      <dgm:spPr/>
      <dgm:t>
        <a:bodyPr/>
        <a:lstStyle/>
        <a:p>
          <a:pPr algn="l"/>
          <a:r>
            <a:rPr lang="en-US" sz="1800" dirty="0"/>
            <a:t>Limited international exposure</a:t>
          </a:r>
        </a:p>
      </dgm:t>
    </dgm:pt>
    <dgm:pt modelId="{7496B505-BE35-422E-8102-95BB0F5A1074}" type="parTrans" cxnId="{0829C770-2033-4852-99B6-672CA35189F2}">
      <dgm:prSet/>
      <dgm:spPr/>
      <dgm:t>
        <a:bodyPr/>
        <a:lstStyle/>
        <a:p>
          <a:endParaRPr lang="en-US"/>
        </a:p>
      </dgm:t>
    </dgm:pt>
    <dgm:pt modelId="{7C322F74-FC7B-48F1-AEA2-9A506B040871}" type="sibTrans" cxnId="{0829C770-2033-4852-99B6-672CA35189F2}">
      <dgm:prSet/>
      <dgm:spPr/>
      <dgm:t>
        <a:bodyPr/>
        <a:lstStyle/>
        <a:p>
          <a:endParaRPr lang="en-US"/>
        </a:p>
      </dgm:t>
    </dgm:pt>
    <dgm:pt modelId="{BA6409EE-B266-4959-B875-8F135F7F577C}">
      <dgm:prSet phldrT="[Text]" custT="1"/>
      <dgm:spPr/>
      <dgm:t>
        <a:bodyPr/>
        <a:lstStyle/>
        <a:p>
          <a:pPr algn="l"/>
          <a:r>
            <a:rPr lang="en-US" sz="1800" dirty="0"/>
            <a:t>High debts, increase in interest rates</a:t>
          </a:r>
        </a:p>
      </dgm:t>
    </dgm:pt>
    <dgm:pt modelId="{B02C7FC7-9912-4DD0-B544-32B9524D8A30}" type="parTrans" cxnId="{D5C06AE9-BDDB-4BAC-A6D5-58FC94A694F6}">
      <dgm:prSet/>
      <dgm:spPr/>
      <dgm:t>
        <a:bodyPr/>
        <a:lstStyle/>
        <a:p>
          <a:endParaRPr lang="en-US"/>
        </a:p>
      </dgm:t>
    </dgm:pt>
    <dgm:pt modelId="{7C84EED4-A026-488D-B420-AF1110DFC5F3}" type="sibTrans" cxnId="{D5C06AE9-BDDB-4BAC-A6D5-58FC94A694F6}">
      <dgm:prSet/>
      <dgm:spPr/>
      <dgm:t>
        <a:bodyPr/>
        <a:lstStyle/>
        <a:p>
          <a:endParaRPr lang="en-US"/>
        </a:p>
      </dgm:t>
    </dgm:pt>
    <dgm:pt modelId="{04905607-4BE7-4A8D-8044-37D26CC19C94}">
      <dgm:prSet phldrT="[Text]" custT="1"/>
      <dgm:spPr/>
      <dgm:t>
        <a:bodyPr anchor="b"/>
        <a:lstStyle/>
        <a:p>
          <a:r>
            <a:rPr lang="en-US" sz="1800" dirty="0"/>
            <a:t>Eventually expand globally</a:t>
          </a:r>
        </a:p>
      </dgm:t>
    </dgm:pt>
    <dgm:pt modelId="{992F3949-851E-4C0A-B978-6A4E6BE4F0BC}" type="parTrans" cxnId="{C9239385-73C7-4B0A-AF18-06574ECF425A}">
      <dgm:prSet/>
      <dgm:spPr/>
      <dgm:t>
        <a:bodyPr/>
        <a:lstStyle/>
        <a:p>
          <a:endParaRPr lang="en-US"/>
        </a:p>
      </dgm:t>
    </dgm:pt>
    <dgm:pt modelId="{93BCFF55-3149-43FF-97AA-6061FF316776}" type="sibTrans" cxnId="{C9239385-73C7-4B0A-AF18-06574ECF425A}">
      <dgm:prSet/>
      <dgm:spPr/>
      <dgm:t>
        <a:bodyPr/>
        <a:lstStyle/>
        <a:p>
          <a:endParaRPr lang="en-US"/>
        </a:p>
      </dgm:t>
    </dgm:pt>
    <dgm:pt modelId="{79F3F498-630E-4EA4-AD8F-A5FC4FC29A05}">
      <dgm:prSet phldrT="[Text]" custT="1"/>
      <dgm:spPr/>
      <dgm:t>
        <a:bodyPr anchor="b"/>
        <a:lstStyle/>
        <a:p>
          <a:r>
            <a:rPr lang="en-US" sz="1800" dirty="0"/>
            <a:t>Drive growth in energy storage solutions</a:t>
          </a:r>
        </a:p>
      </dgm:t>
    </dgm:pt>
    <dgm:pt modelId="{5DC8FDD6-E126-4B99-9E01-27117AE589F4}" type="parTrans" cxnId="{A7C8C898-B3B9-405D-B54B-3EB4644E8CB9}">
      <dgm:prSet/>
      <dgm:spPr/>
      <dgm:t>
        <a:bodyPr/>
        <a:lstStyle/>
        <a:p>
          <a:endParaRPr lang="en-US"/>
        </a:p>
      </dgm:t>
    </dgm:pt>
    <dgm:pt modelId="{1304BBA5-664C-469C-9CF0-9DD4ABF74503}" type="sibTrans" cxnId="{A7C8C898-B3B9-405D-B54B-3EB4644E8CB9}">
      <dgm:prSet/>
      <dgm:spPr/>
      <dgm:t>
        <a:bodyPr/>
        <a:lstStyle/>
        <a:p>
          <a:endParaRPr lang="en-US"/>
        </a:p>
      </dgm:t>
    </dgm:pt>
    <dgm:pt modelId="{5BB750F2-0D63-4688-B154-C0A303878CBB}">
      <dgm:prSet phldrT="[Text]" custT="1"/>
      <dgm:spPr/>
      <dgm:t>
        <a:bodyPr anchor="b"/>
        <a:lstStyle/>
        <a:p>
          <a:r>
            <a:rPr lang="en-US" sz="1800" dirty="0"/>
            <a:t>Well-positioned to capitalize on green energy</a:t>
          </a:r>
        </a:p>
      </dgm:t>
    </dgm:pt>
    <dgm:pt modelId="{0244E500-24C2-4AAE-B235-B8241ECA0B52}" type="parTrans" cxnId="{99A697CE-C5BC-4BB0-B895-5A1F68961B6F}">
      <dgm:prSet/>
      <dgm:spPr/>
      <dgm:t>
        <a:bodyPr/>
        <a:lstStyle/>
        <a:p>
          <a:endParaRPr lang="en-US"/>
        </a:p>
      </dgm:t>
    </dgm:pt>
    <dgm:pt modelId="{4A2A4242-0EC4-4D7E-8590-95050DE86C86}" type="sibTrans" cxnId="{99A697CE-C5BC-4BB0-B895-5A1F68961B6F}">
      <dgm:prSet/>
      <dgm:spPr/>
      <dgm:t>
        <a:bodyPr/>
        <a:lstStyle/>
        <a:p>
          <a:endParaRPr lang="en-US"/>
        </a:p>
      </dgm:t>
    </dgm:pt>
    <dgm:pt modelId="{FDD79C92-47CD-4599-81DC-433EFBB0B231}">
      <dgm:prSet phldrT="[Text]"/>
      <dgm:spPr/>
      <dgm:t>
        <a:bodyPr/>
        <a:lstStyle/>
        <a:p>
          <a:r>
            <a:rPr lang="en-US" dirty="0"/>
            <a:t>Energy industry highly regulated – government regulations</a:t>
          </a:r>
        </a:p>
      </dgm:t>
    </dgm:pt>
    <dgm:pt modelId="{0F42A42B-1BD7-4C60-9E60-FB4B63BAB30D}" type="parTrans" cxnId="{E29A80E1-1F81-440D-9D8B-BD51028FD0D0}">
      <dgm:prSet/>
      <dgm:spPr/>
      <dgm:t>
        <a:bodyPr/>
        <a:lstStyle/>
        <a:p>
          <a:endParaRPr lang="en-US"/>
        </a:p>
      </dgm:t>
    </dgm:pt>
    <dgm:pt modelId="{792CDC33-ADD2-455F-B9D5-FACD3B16195F}" type="sibTrans" cxnId="{E29A80E1-1F81-440D-9D8B-BD51028FD0D0}">
      <dgm:prSet/>
      <dgm:spPr/>
      <dgm:t>
        <a:bodyPr/>
        <a:lstStyle/>
        <a:p>
          <a:endParaRPr lang="en-US"/>
        </a:p>
      </dgm:t>
    </dgm:pt>
    <dgm:pt modelId="{FC0D2CF7-D34F-43FA-950D-888354C035EB}">
      <dgm:prSet phldrT="[Text]"/>
      <dgm:spPr/>
      <dgm:t>
        <a:bodyPr/>
        <a:lstStyle/>
        <a:p>
          <a:endParaRPr lang="en-US" dirty="0"/>
        </a:p>
      </dgm:t>
    </dgm:pt>
    <dgm:pt modelId="{FD2BBCA4-A7DB-44D6-9AE0-17D14D7D4C2E}" type="parTrans" cxnId="{82E52E91-9AD1-4FFE-9DEE-8A7C211D7CFD}">
      <dgm:prSet/>
      <dgm:spPr/>
      <dgm:t>
        <a:bodyPr/>
        <a:lstStyle/>
        <a:p>
          <a:endParaRPr lang="en-US"/>
        </a:p>
      </dgm:t>
    </dgm:pt>
    <dgm:pt modelId="{7DEB5CF4-A354-4951-A114-ED484317FB60}" type="sibTrans" cxnId="{82E52E91-9AD1-4FFE-9DEE-8A7C211D7CFD}">
      <dgm:prSet/>
      <dgm:spPr/>
      <dgm:t>
        <a:bodyPr/>
        <a:lstStyle/>
        <a:p>
          <a:endParaRPr lang="en-US"/>
        </a:p>
      </dgm:t>
    </dgm:pt>
    <dgm:pt modelId="{FF6E06DC-9262-4520-9617-E8602E9F64E7}" type="pres">
      <dgm:prSet presAssocID="{1A8B9B62-D90B-4FC5-B04A-0AAB4262F7AC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C2A1957B-34BB-4EA7-B220-506D545035A8}" type="pres">
      <dgm:prSet presAssocID="{1A8B9B62-D90B-4FC5-B04A-0AAB4262F7AC}" presName="children" presStyleCnt="0"/>
      <dgm:spPr/>
    </dgm:pt>
    <dgm:pt modelId="{57976F64-D31E-4E08-B16A-6B2F4A4BBB71}" type="pres">
      <dgm:prSet presAssocID="{1A8B9B62-D90B-4FC5-B04A-0AAB4262F7AC}" presName="child1group" presStyleCnt="0"/>
      <dgm:spPr/>
    </dgm:pt>
    <dgm:pt modelId="{594B14D0-F964-4843-9492-C5D934272339}" type="pres">
      <dgm:prSet presAssocID="{1A8B9B62-D90B-4FC5-B04A-0AAB4262F7AC}" presName="child1" presStyleLbl="bgAcc1" presStyleIdx="0" presStyleCnt="4" custScaleX="168063" custScaleY="148005" custLinFactNeighborX="-40060" custLinFactNeighborY="28072"/>
      <dgm:spPr/>
    </dgm:pt>
    <dgm:pt modelId="{1A487D67-561F-4A0E-AA09-67413A3EBF1C}" type="pres">
      <dgm:prSet presAssocID="{1A8B9B62-D90B-4FC5-B04A-0AAB4262F7AC}" presName="child1Text" presStyleLbl="bgAcc1" presStyleIdx="0" presStyleCnt="4">
        <dgm:presLayoutVars>
          <dgm:bulletEnabled val="1"/>
        </dgm:presLayoutVars>
      </dgm:prSet>
      <dgm:spPr/>
    </dgm:pt>
    <dgm:pt modelId="{E35E3258-6769-49B2-804E-991A14A1F9C9}" type="pres">
      <dgm:prSet presAssocID="{1A8B9B62-D90B-4FC5-B04A-0AAB4262F7AC}" presName="child2group" presStyleCnt="0"/>
      <dgm:spPr/>
    </dgm:pt>
    <dgm:pt modelId="{E5FF98A9-439D-4501-A0C6-E2E443894C3F}" type="pres">
      <dgm:prSet presAssocID="{1A8B9B62-D90B-4FC5-B04A-0AAB4262F7AC}" presName="child2" presStyleLbl="bgAcc1" presStyleIdx="1" presStyleCnt="4" custScaleX="167351" custScaleY="146253" custLinFactNeighborX="26261" custLinFactNeighborY="28948"/>
      <dgm:spPr/>
    </dgm:pt>
    <dgm:pt modelId="{DEE72901-981B-4279-86A7-6FFE944ACB64}" type="pres">
      <dgm:prSet presAssocID="{1A8B9B62-D90B-4FC5-B04A-0AAB4262F7AC}" presName="child2Text" presStyleLbl="bgAcc1" presStyleIdx="1" presStyleCnt="4">
        <dgm:presLayoutVars>
          <dgm:bulletEnabled val="1"/>
        </dgm:presLayoutVars>
      </dgm:prSet>
      <dgm:spPr/>
    </dgm:pt>
    <dgm:pt modelId="{AB774FE0-1A78-442E-AC4A-42249408FA84}" type="pres">
      <dgm:prSet presAssocID="{1A8B9B62-D90B-4FC5-B04A-0AAB4262F7AC}" presName="child3group" presStyleCnt="0"/>
      <dgm:spPr/>
    </dgm:pt>
    <dgm:pt modelId="{215048E0-DBDC-4F28-A1D6-195BB6D2E90F}" type="pres">
      <dgm:prSet presAssocID="{1A8B9B62-D90B-4FC5-B04A-0AAB4262F7AC}" presName="child3" presStyleLbl="bgAcc1" presStyleIdx="2" presStyleCnt="4" custScaleX="167636" custScaleY="148496" custLinFactNeighborX="27421" custLinFactNeighborY="-25434"/>
      <dgm:spPr/>
    </dgm:pt>
    <dgm:pt modelId="{B3A2AD04-1DD1-4F63-BE15-071064B62610}" type="pres">
      <dgm:prSet presAssocID="{1A8B9B62-D90B-4FC5-B04A-0AAB4262F7AC}" presName="child3Text" presStyleLbl="bgAcc1" presStyleIdx="2" presStyleCnt="4">
        <dgm:presLayoutVars>
          <dgm:bulletEnabled val="1"/>
        </dgm:presLayoutVars>
      </dgm:prSet>
      <dgm:spPr/>
    </dgm:pt>
    <dgm:pt modelId="{74CB1D79-FEE3-428D-AE82-E0D532374378}" type="pres">
      <dgm:prSet presAssocID="{1A8B9B62-D90B-4FC5-B04A-0AAB4262F7AC}" presName="child4group" presStyleCnt="0"/>
      <dgm:spPr/>
    </dgm:pt>
    <dgm:pt modelId="{E9EFFA11-A8B2-4F99-88BA-AEAC2E936F33}" type="pres">
      <dgm:prSet presAssocID="{1A8B9B62-D90B-4FC5-B04A-0AAB4262F7AC}" presName="child4" presStyleLbl="bgAcc1" presStyleIdx="3" presStyleCnt="4" custScaleX="175937" custScaleY="146200" custLinFactNeighborX="-28234" custLinFactNeighborY="-25495"/>
      <dgm:spPr/>
    </dgm:pt>
    <dgm:pt modelId="{CA9E09F5-6C72-4DBF-B2D5-663BB8D7BEA5}" type="pres">
      <dgm:prSet presAssocID="{1A8B9B62-D90B-4FC5-B04A-0AAB4262F7AC}" presName="child4Text" presStyleLbl="bgAcc1" presStyleIdx="3" presStyleCnt="4">
        <dgm:presLayoutVars>
          <dgm:bulletEnabled val="1"/>
        </dgm:presLayoutVars>
      </dgm:prSet>
      <dgm:spPr/>
    </dgm:pt>
    <dgm:pt modelId="{F6AE83B1-7D84-42B1-ADFE-A0DC4052532A}" type="pres">
      <dgm:prSet presAssocID="{1A8B9B62-D90B-4FC5-B04A-0AAB4262F7AC}" presName="childPlaceholder" presStyleCnt="0"/>
      <dgm:spPr/>
    </dgm:pt>
    <dgm:pt modelId="{C432D2E9-4018-47E8-B745-EB59561D776D}" type="pres">
      <dgm:prSet presAssocID="{1A8B9B62-D90B-4FC5-B04A-0AAB4262F7AC}" presName="circle" presStyleCnt="0"/>
      <dgm:spPr/>
    </dgm:pt>
    <dgm:pt modelId="{4AE7B7AF-8B33-4A9B-904C-5C0068EBC527}" type="pres">
      <dgm:prSet presAssocID="{1A8B9B62-D90B-4FC5-B04A-0AAB4262F7AC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D9AF6908-735D-4C28-A41A-ACF918E96518}" type="pres">
      <dgm:prSet presAssocID="{1A8B9B62-D90B-4FC5-B04A-0AAB4262F7AC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B9F2663F-F28A-4052-9E21-2EE5798A6BD1}" type="pres">
      <dgm:prSet presAssocID="{1A8B9B62-D90B-4FC5-B04A-0AAB4262F7AC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51BA3F2F-1009-4437-BD8A-88A31F779FBF}" type="pres">
      <dgm:prSet presAssocID="{1A8B9B62-D90B-4FC5-B04A-0AAB4262F7AC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D90F3400-EA52-4DEE-8748-32CB04B0934C}" type="pres">
      <dgm:prSet presAssocID="{1A8B9B62-D90B-4FC5-B04A-0AAB4262F7AC}" presName="quadrantPlaceholder" presStyleCnt="0"/>
      <dgm:spPr/>
    </dgm:pt>
    <dgm:pt modelId="{90C30809-38A0-43E9-8DB6-3EA5EB439451}" type="pres">
      <dgm:prSet presAssocID="{1A8B9B62-D90B-4FC5-B04A-0AAB4262F7AC}" presName="center1" presStyleLbl="fgShp" presStyleIdx="0" presStyleCnt="2"/>
      <dgm:spPr/>
    </dgm:pt>
    <dgm:pt modelId="{FDE2C942-5DD5-4C53-9CDD-DAECB2CE57B1}" type="pres">
      <dgm:prSet presAssocID="{1A8B9B62-D90B-4FC5-B04A-0AAB4262F7AC}" presName="center2" presStyleLbl="fgShp" presStyleIdx="1" presStyleCnt="2"/>
      <dgm:spPr/>
    </dgm:pt>
  </dgm:ptLst>
  <dgm:cxnLst>
    <dgm:cxn modelId="{22186D05-AE71-4DEB-9C29-09C6B7185FB7}" type="presOf" srcId="{97FFCAAD-267C-405F-94B9-E417BC527314}" destId="{1A487D67-561F-4A0E-AA09-67413A3EBF1C}" srcOrd="1" destOrd="3" presId="urn:microsoft.com/office/officeart/2005/8/layout/cycle4"/>
    <dgm:cxn modelId="{351E9713-A084-46BF-944A-35DFDC6FA398}" type="presOf" srcId="{24C2B355-7DBA-4131-A864-91B95FE65A4B}" destId="{215048E0-DBDC-4F28-A1D6-195BB6D2E90F}" srcOrd="0" destOrd="0" presId="urn:microsoft.com/office/officeart/2005/8/layout/cycle4"/>
    <dgm:cxn modelId="{93580B15-8ED4-4DA5-A78A-1CAB4B4FA427}" type="presOf" srcId="{1A8B9B62-D90B-4FC5-B04A-0AAB4262F7AC}" destId="{FF6E06DC-9262-4520-9617-E8602E9F64E7}" srcOrd="0" destOrd="0" presId="urn:microsoft.com/office/officeart/2005/8/layout/cycle4"/>
    <dgm:cxn modelId="{C4675715-1196-4172-8730-F64032C5FACA}" srcId="{1A8B9B62-D90B-4FC5-B04A-0AAB4262F7AC}" destId="{1BA6AC97-C9F1-473F-913D-D0DDC473BD30}" srcOrd="0" destOrd="0" parTransId="{A2012EB6-6187-41CA-A1D3-79E00D0FF365}" sibTransId="{FD702BFB-82B0-4A44-ACB1-E76AF22D6BBB}"/>
    <dgm:cxn modelId="{61C4731A-BA6D-4087-BD18-8F1101253DC7}" srcId="{1A8B9B62-D90B-4FC5-B04A-0AAB4262F7AC}" destId="{2FB9777F-EA1F-403F-961E-A2B00CBB70B0}" srcOrd="3" destOrd="0" parTransId="{94A847B4-4DE5-4901-A690-98ACFD2A2B9B}" sibTransId="{3D00A9FB-7C70-4493-97A1-8095A079FAD5}"/>
    <dgm:cxn modelId="{A5A42F1F-DB4C-4B55-AB68-0BB34A8151EB}" type="presOf" srcId="{7DE7C766-F7DC-4F19-9E95-E2F45461633A}" destId="{594B14D0-F964-4843-9492-C5D934272339}" srcOrd="0" destOrd="2" presId="urn:microsoft.com/office/officeart/2005/8/layout/cycle4"/>
    <dgm:cxn modelId="{0533EE21-6075-4F1E-990C-B9A50CB5FE70}" srcId="{1BA6AC97-C9F1-473F-913D-D0DDC473BD30}" destId="{02D443EE-302E-4365-A6CC-9917191186A7}" srcOrd="0" destOrd="0" parTransId="{8476D758-AEC0-4BA9-89D5-F8BF91B2B069}" sibTransId="{BBCBBFA3-E67B-478F-94FB-E657573C1D7E}"/>
    <dgm:cxn modelId="{E3A14428-FE9C-41DA-86C3-3F91A3F1F6F8}" type="presOf" srcId="{308570F0-F314-4C59-9370-FDB609C0EE0D}" destId="{D9AF6908-735D-4C28-A41A-ACF918E96518}" srcOrd="0" destOrd="0" presId="urn:microsoft.com/office/officeart/2005/8/layout/cycle4"/>
    <dgm:cxn modelId="{94BB6A28-9820-4EA4-A262-11346361982B}" type="presOf" srcId="{FDD79C92-47CD-4599-81DC-433EFBB0B231}" destId="{B3A2AD04-1DD1-4F63-BE15-071064B62610}" srcOrd="1" destOrd="1" presId="urn:microsoft.com/office/officeart/2005/8/layout/cycle4"/>
    <dgm:cxn modelId="{4720822C-B1EB-45CC-868E-9EC1B88786C4}" type="presOf" srcId="{2FC055B0-818A-486A-A004-CCE85216B60C}" destId="{CA9E09F5-6C72-4DBF-B2D5-663BB8D7BEA5}" srcOrd="1" destOrd="0" presId="urn:microsoft.com/office/officeart/2005/8/layout/cycle4"/>
    <dgm:cxn modelId="{301FB231-7CC0-480B-9472-8D7E987416EC}" type="presOf" srcId="{02D443EE-302E-4365-A6CC-9917191186A7}" destId="{594B14D0-F964-4843-9492-C5D934272339}" srcOrd="0" destOrd="0" presId="urn:microsoft.com/office/officeart/2005/8/layout/cycle4"/>
    <dgm:cxn modelId="{134AAC38-D55A-42DB-A2BC-9DACF9646116}" srcId="{1BA6AC97-C9F1-473F-913D-D0DDC473BD30}" destId="{2E677228-06DB-4B01-9174-0F0B5FF695C8}" srcOrd="1" destOrd="0" parTransId="{10F05CF0-E72D-4063-8B8F-0BD7FDE0EB2F}" sibTransId="{17142E8F-5AFD-40E2-9F36-0169020EB1CA}"/>
    <dgm:cxn modelId="{9753E13C-BB8A-468E-9CB3-E0CF88F3271B}" type="presOf" srcId="{2BE38764-C094-4714-87F5-A7BB7FB95836}" destId="{DEE72901-981B-4279-86A7-6FFE944ACB64}" srcOrd="1" destOrd="0" presId="urn:microsoft.com/office/officeart/2005/8/layout/cycle4"/>
    <dgm:cxn modelId="{98D19B41-EB9E-4080-BB0E-387D75DB62CC}" type="presOf" srcId="{5BB750F2-0D63-4688-B154-C0A303878CBB}" destId="{CA9E09F5-6C72-4DBF-B2D5-663BB8D7BEA5}" srcOrd="1" destOrd="3" presId="urn:microsoft.com/office/officeart/2005/8/layout/cycle4"/>
    <dgm:cxn modelId="{D488D542-BF17-4204-80E2-A257E3A9D832}" srcId="{1A8B9B62-D90B-4FC5-B04A-0AAB4262F7AC}" destId="{59C10A6F-2886-43C8-8DCF-EE1656C25392}" srcOrd="2" destOrd="0" parTransId="{E5ADFD31-F9AD-4CB8-83F3-94DA266C3DDA}" sibTransId="{E212E6D1-6450-4D8C-8032-75853F693002}"/>
    <dgm:cxn modelId="{9E3CBC43-135A-4BA5-89DD-F6011D0F086F}" type="presOf" srcId="{04905607-4BE7-4A8D-8044-37D26CC19C94}" destId="{CA9E09F5-6C72-4DBF-B2D5-663BB8D7BEA5}" srcOrd="1" destOrd="1" presId="urn:microsoft.com/office/officeart/2005/8/layout/cycle4"/>
    <dgm:cxn modelId="{173A4067-0CE4-4074-9094-8A50C7F8AE15}" srcId="{1BA6AC97-C9F1-473F-913D-D0DDC473BD30}" destId="{7DE7C766-F7DC-4F19-9E95-E2F45461633A}" srcOrd="2" destOrd="0" parTransId="{675E14F9-9FD9-4257-9744-4015191ED151}" sibTransId="{B25D7EA0-E669-4260-8ED8-4B55BE791EAA}"/>
    <dgm:cxn modelId="{886CC04D-9B3B-450F-8927-EE78D9DA87D7}" type="presOf" srcId="{BA6409EE-B266-4959-B875-8F135F7F577C}" destId="{E5FF98A9-439D-4501-A0C6-E2E443894C3F}" srcOrd="0" destOrd="2" presId="urn:microsoft.com/office/officeart/2005/8/layout/cycle4"/>
    <dgm:cxn modelId="{0829C770-2033-4852-99B6-672CA35189F2}" srcId="{308570F0-F314-4C59-9370-FDB609C0EE0D}" destId="{A953A66F-1DC1-41A6-923C-5A6FDCAC0B1F}" srcOrd="1" destOrd="0" parTransId="{7496B505-BE35-422E-8102-95BB0F5A1074}" sibTransId="{7C322F74-FC7B-48F1-AEA2-9A506B040871}"/>
    <dgm:cxn modelId="{F8667372-9171-451E-B885-F7D684BCF423}" type="presOf" srcId="{79F3F498-630E-4EA4-AD8F-A5FC4FC29A05}" destId="{E9EFFA11-A8B2-4F99-88BA-AEAC2E936F33}" srcOrd="0" destOrd="2" presId="urn:microsoft.com/office/officeart/2005/8/layout/cycle4"/>
    <dgm:cxn modelId="{EE1E455A-0EBB-4846-904D-00AEFFA9E606}" type="presOf" srcId="{04905607-4BE7-4A8D-8044-37D26CC19C94}" destId="{E9EFFA11-A8B2-4F99-88BA-AEAC2E936F33}" srcOrd="0" destOrd="1" presId="urn:microsoft.com/office/officeart/2005/8/layout/cycle4"/>
    <dgm:cxn modelId="{ABA0027B-9701-45A1-8945-3AAF4577CDFB}" type="presOf" srcId="{24C2B355-7DBA-4131-A864-91B95FE65A4B}" destId="{B3A2AD04-1DD1-4F63-BE15-071064B62610}" srcOrd="1" destOrd="0" presId="urn:microsoft.com/office/officeart/2005/8/layout/cycle4"/>
    <dgm:cxn modelId="{C9239385-73C7-4B0A-AF18-06574ECF425A}" srcId="{2FB9777F-EA1F-403F-961E-A2B00CBB70B0}" destId="{04905607-4BE7-4A8D-8044-37D26CC19C94}" srcOrd="1" destOrd="0" parTransId="{992F3949-851E-4C0A-B978-6A4E6BE4F0BC}" sibTransId="{93BCFF55-3149-43FF-97AA-6061FF316776}"/>
    <dgm:cxn modelId="{CAA9CE8C-7911-4CA0-987A-7240254FA79A}" srcId="{1A8B9B62-D90B-4FC5-B04A-0AAB4262F7AC}" destId="{308570F0-F314-4C59-9370-FDB609C0EE0D}" srcOrd="1" destOrd="0" parTransId="{D11C3F18-2C2E-4578-8CEA-3243BC3D8731}" sibTransId="{480A9F14-7CCD-448A-935B-F8A31EC84D28}"/>
    <dgm:cxn modelId="{82E52E91-9AD1-4FFE-9DEE-8A7C211D7CFD}" srcId="{59C10A6F-2886-43C8-8DCF-EE1656C25392}" destId="{FC0D2CF7-D34F-43FA-950D-888354C035EB}" srcOrd="2" destOrd="0" parTransId="{FD2BBCA4-A7DB-44D6-9AE0-17D14D7D4C2E}" sibTransId="{7DEB5CF4-A354-4951-A114-ED484317FB60}"/>
    <dgm:cxn modelId="{A7C8C898-B3B9-405D-B54B-3EB4644E8CB9}" srcId="{2FB9777F-EA1F-403F-961E-A2B00CBB70B0}" destId="{79F3F498-630E-4EA4-AD8F-A5FC4FC29A05}" srcOrd="2" destOrd="0" parTransId="{5DC8FDD6-E126-4B99-9E01-27117AE589F4}" sibTransId="{1304BBA5-664C-469C-9CF0-9DD4ABF74503}"/>
    <dgm:cxn modelId="{51EC6E99-FAD0-4C03-89C8-DC55A4F04659}" type="presOf" srcId="{2FB9777F-EA1F-403F-961E-A2B00CBB70B0}" destId="{51BA3F2F-1009-4437-BD8A-88A31F779FBF}" srcOrd="0" destOrd="0" presId="urn:microsoft.com/office/officeart/2005/8/layout/cycle4"/>
    <dgm:cxn modelId="{9504A09A-92D2-444A-8210-DC7B0509D2E3}" type="presOf" srcId="{A953A66F-1DC1-41A6-923C-5A6FDCAC0B1F}" destId="{E5FF98A9-439D-4501-A0C6-E2E443894C3F}" srcOrd="0" destOrd="1" presId="urn:microsoft.com/office/officeart/2005/8/layout/cycle4"/>
    <dgm:cxn modelId="{14AFCCA4-AED2-4EB7-B997-5CC2D6BB7989}" type="presOf" srcId="{79F3F498-630E-4EA4-AD8F-A5FC4FC29A05}" destId="{CA9E09F5-6C72-4DBF-B2D5-663BB8D7BEA5}" srcOrd="1" destOrd="2" presId="urn:microsoft.com/office/officeart/2005/8/layout/cycle4"/>
    <dgm:cxn modelId="{6220E8A5-D7E1-426E-AB18-BDC628719065}" type="presOf" srcId="{2BE38764-C094-4714-87F5-A7BB7FB95836}" destId="{E5FF98A9-439D-4501-A0C6-E2E443894C3F}" srcOrd="0" destOrd="0" presId="urn:microsoft.com/office/officeart/2005/8/layout/cycle4"/>
    <dgm:cxn modelId="{03B215A7-5EA4-49E5-804B-7FBE324BE10C}" type="presOf" srcId="{2E677228-06DB-4B01-9174-0F0B5FF695C8}" destId="{594B14D0-F964-4843-9492-C5D934272339}" srcOrd="0" destOrd="1" presId="urn:microsoft.com/office/officeart/2005/8/layout/cycle4"/>
    <dgm:cxn modelId="{9F4A29A9-A623-45EB-8D4F-E594D8F23928}" type="presOf" srcId="{FDD79C92-47CD-4599-81DC-433EFBB0B231}" destId="{215048E0-DBDC-4F28-A1D6-195BB6D2E90F}" srcOrd="0" destOrd="1" presId="urn:microsoft.com/office/officeart/2005/8/layout/cycle4"/>
    <dgm:cxn modelId="{9062E5A9-3274-44AC-8412-D21DD5BD799A}" type="presOf" srcId="{FC0D2CF7-D34F-43FA-950D-888354C035EB}" destId="{215048E0-DBDC-4F28-A1D6-195BB6D2E90F}" srcOrd="0" destOrd="2" presId="urn:microsoft.com/office/officeart/2005/8/layout/cycle4"/>
    <dgm:cxn modelId="{293EBDB5-2150-4282-A8BE-27EAB80C8677}" type="presOf" srcId="{A953A66F-1DC1-41A6-923C-5A6FDCAC0B1F}" destId="{DEE72901-981B-4279-86A7-6FFE944ACB64}" srcOrd="1" destOrd="1" presId="urn:microsoft.com/office/officeart/2005/8/layout/cycle4"/>
    <dgm:cxn modelId="{157367BB-752E-4E8D-8DAD-83C4883D0C0C}" type="presOf" srcId="{2E677228-06DB-4B01-9174-0F0B5FF695C8}" destId="{1A487D67-561F-4A0E-AA09-67413A3EBF1C}" srcOrd="1" destOrd="1" presId="urn:microsoft.com/office/officeart/2005/8/layout/cycle4"/>
    <dgm:cxn modelId="{65822FC0-7965-468E-913E-5757B6AD23B6}" type="presOf" srcId="{5BB750F2-0D63-4688-B154-C0A303878CBB}" destId="{E9EFFA11-A8B2-4F99-88BA-AEAC2E936F33}" srcOrd="0" destOrd="3" presId="urn:microsoft.com/office/officeart/2005/8/layout/cycle4"/>
    <dgm:cxn modelId="{6F91B1C8-14EE-4BBF-B95A-8904AF033A6A}" type="presOf" srcId="{2FC055B0-818A-486A-A004-CCE85216B60C}" destId="{E9EFFA11-A8B2-4F99-88BA-AEAC2E936F33}" srcOrd="0" destOrd="0" presId="urn:microsoft.com/office/officeart/2005/8/layout/cycle4"/>
    <dgm:cxn modelId="{99A697CE-C5BC-4BB0-B895-5A1F68961B6F}" srcId="{2FB9777F-EA1F-403F-961E-A2B00CBB70B0}" destId="{5BB750F2-0D63-4688-B154-C0A303878CBB}" srcOrd="3" destOrd="0" parTransId="{0244E500-24C2-4AAE-B235-B8241ECA0B52}" sibTransId="{4A2A4242-0EC4-4D7E-8590-95050DE86C86}"/>
    <dgm:cxn modelId="{499D4ACF-BA83-449D-B84F-2DAB605F1B99}" srcId="{2FB9777F-EA1F-403F-961E-A2B00CBB70B0}" destId="{2FC055B0-818A-486A-A004-CCE85216B60C}" srcOrd="0" destOrd="0" parTransId="{5FD0C436-392F-4C08-BA46-ECFC481D216C}" sibTransId="{D7B41543-4D51-4726-8296-A1C3F80291B9}"/>
    <dgm:cxn modelId="{AECB50CF-C46A-486F-90B9-8D3F1D712786}" srcId="{59C10A6F-2886-43C8-8DCF-EE1656C25392}" destId="{24C2B355-7DBA-4131-A864-91B95FE65A4B}" srcOrd="0" destOrd="0" parTransId="{94A3F790-C458-4A92-8842-B0FE06A61329}" sibTransId="{638ACD4E-0DFB-4D9A-A9B7-DF799B79FA1A}"/>
    <dgm:cxn modelId="{6AD0ABD4-B743-4DC9-ACF4-B6D9C33935C9}" type="presOf" srcId="{BA6409EE-B266-4959-B875-8F135F7F577C}" destId="{DEE72901-981B-4279-86A7-6FFE944ACB64}" srcOrd="1" destOrd="2" presId="urn:microsoft.com/office/officeart/2005/8/layout/cycle4"/>
    <dgm:cxn modelId="{C9E0B6D4-2363-43A6-B342-590BD2F62D3B}" type="presOf" srcId="{7DE7C766-F7DC-4F19-9E95-E2F45461633A}" destId="{1A487D67-561F-4A0E-AA09-67413A3EBF1C}" srcOrd="1" destOrd="2" presId="urn:microsoft.com/office/officeart/2005/8/layout/cycle4"/>
    <dgm:cxn modelId="{E29A80E1-1F81-440D-9D8B-BD51028FD0D0}" srcId="{59C10A6F-2886-43C8-8DCF-EE1656C25392}" destId="{FDD79C92-47CD-4599-81DC-433EFBB0B231}" srcOrd="1" destOrd="0" parTransId="{0F42A42B-1BD7-4C60-9E60-FB4B63BAB30D}" sibTransId="{792CDC33-ADD2-455F-B9D5-FACD3B16195F}"/>
    <dgm:cxn modelId="{2F3CC3E2-48AF-49A6-808C-1AA2ABCF246B}" srcId="{308570F0-F314-4C59-9370-FDB609C0EE0D}" destId="{2BE38764-C094-4714-87F5-A7BB7FB95836}" srcOrd="0" destOrd="0" parTransId="{09E0B547-A202-4E12-8675-A5CFF1748163}" sibTransId="{EDA50DC6-AC8D-4E3D-AC79-B0E4D52538B0}"/>
    <dgm:cxn modelId="{C91855E5-948E-4732-B766-380925E6365A}" srcId="{1BA6AC97-C9F1-473F-913D-D0DDC473BD30}" destId="{97FFCAAD-267C-405F-94B9-E417BC527314}" srcOrd="3" destOrd="0" parTransId="{119CF320-2FA0-4405-87BB-0BE5A5C9D8B2}" sibTransId="{39460CCF-9ECF-4147-B8B6-23CF983E2F36}"/>
    <dgm:cxn modelId="{F8FE90E6-2CDC-484B-B523-ED3E46C69AA9}" type="presOf" srcId="{02D443EE-302E-4365-A6CC-9917191186A7}" destId="{1A487D67-561F-4A0E-AA09-67413A3EBF1C}" srcOrd="1" destOrd="0" presId="urn:microsoft.com/office/officeart/2005/8/layout/cycle4"/>
    <dgm:cxn modelId="{D5C06AE9-BDDB-4BAC-A6D5-58FC94A694F6}" srcId="{308570F0-F314-4C59-9370-FDB609C0EE0D}" destId="{BA6409EE-B266-4959-B875-8F135F7F577C}" srcOrd="2" destOrd="0" parTransId="{B02C7FC7-9912-4DD0-B544-32B9524D8A30}" sibTransId="{7C84EED4-A026-488D-B420-AF1110DFC5F3}"/>
    <dgm:cxn modelId="{23072FEB-CABD-4447-92D9-B0AAC56AE8A5}" type="presOf" srcId="{97FFCAAD-267C-405F-94B9-E417BC527314}" destId="{594B14D0-F964-4843-9492-C5D934272339}" srcOrd="0" destOrd="3" presId="urn:microsoft.com/office/officeart/2005/8/layout/cycle4"/>
    <dgm:cxn modelId="{485352EE-1D48-4F97-A984-BA5745FA9E38}" type="presOf" srcId="{59C10A6F-2886-43C8-8DCF-EE1656C25392}" destId="{B9F2663F-F28A-4052-9E21-2EE5798A6BD1}" srcOrd="0" destOrd="0" presId="urn:microsoft.com/office/officeart/2005/8/layout/cycle4"/>
    <dgm:cxn modelId="{EE1E70F5-5736-40FD-A0B9-173D0A380C1F}" type="presOf" srcId="{1BA6AC97-C9F1-473F-913D-D0DDC473BD30}" destId="{4AE7B7AF-8B33-4A9B-904C-5C0068EBC527}" srcOrd="0" destOrd="0" presId="urn:microsoft.com/office/officeart/2005/8/layout/cycle4"/>
    <dgm:cxn modelId="{CEF61BF7-2B8C-49C9-9DA1-92EB7B87A1A9}" type="presOf" srcId="{FC0D2CF7-D34F-43FA-950D-888354C035EB}" destId="{B3A2AD04-1DD1-4F63-BE15-071064B62610}" srcOrd="1" destOrd="2" presId="urn:microsoft.com/office/officeart/2005/8/layout/cycle4"/>
    <dgm:cxn modelId="{9AF9C2E8-D1D9-46DA-B31C-12EFA836C057}" type="presParOf" srcId="{FF6E06DC-9262-4520-9617-E8602E9F64E7}" destId="{C2A1957B-34BB-4EA7-B220-506D545035A8}" srcOrd="0" destOrd="0" presId="urn:microsoft.com/office/officeart/2005/8/layout/cycle4"/>
    <dgm:cxn modelId="{814F3C97-CF18-4FE2-BBE4-14DDC7E82585}" type="presParOf" srcId="{C2A1957B-34BB-4EA7-B220-506D545035A8}" destId="{57976F64-D31E-4E08-B16A-6B2F4A4BBB71}" srcOrd="0" destOrd="0" presId="urn:microsoft.com/office/officeart/2005/8/layout/cycle4"/>
    <dgm:cxn modelId="{2CA62433-9D2B-4DD0-B932-E257FF82E8A2}" type="presParOf" srcId="{57976F64-D31E-4E08-B16A-6B2F4A4BBB71}" destId="{594B14D0-F964-4843-9492-C5D934272339}" srcOrd="0" destOrd="0" presId="urn:microsoft.com/office/officeart/2005/8/layout/cycle4"/>
    <dgm:cxn modelId="{9D1F5356-7384-4A6C-803B-12A8CF293994}" type="presParOf" srcId="{57976F64-D31E-4E08-B16A-6B2F4A4BBB71}" destId="{1A487D67-561F-4A0E-AA09-67413A3EBF1C}" srcOrd="1" destOrd="0" presId="urn:microsoft.com/office/officeart/2005/8/layout/cycle4"/>
    <dgm:cxn modelId="{091035AE-96B2-4B5D-BDA3-0FA12A648177}" type="presParOf" srcId="{C2A1957B-34BB-4EA7-B220-506D545035A8}" destId="{E35E3258-6769-49B2-804E-991A14A1F9C9}" srcOrd="1" destOrd="0" presId="urn:microsoft.com/office/officeart/2005/8/layout/cycle4"/>
    <dgm:cxn modelId="{980D748E-BADD-46EB-B85D-4492566E7ABC}" type="presParOf" srcId="{E35E3258-6769-49B2-804E-991A14A1F9C9}" destId="{E5FF98A9-439D-4501-A0C6-E2E443894C3F}" srcOrd="0" destOrd="0" presId="urn:microsoft.com/office/officeart/2005/8/layout/cycle4"/>
    <dgm:cxn modelId="{BD0DCCA0-CD5F-404C-B5ED-D560BEEAFB53}" type="presParOf" srcId="{E35E3258-6769-49B2-804E-991A14A1F9C9}" destId="{DEE72901-981B-4279-86A7-6FFE944ACB64}" srcOrd="1" destOrd="0" presId="urn:microsoft.com/office/officeart/2005/8/layout/cycle4"/>
    <dgm:cxn modelId="{A46128F5-CB73-4309-9969-9EA0182DA3BB}" type="presParOf" srcId="{C2A1957B-34BB-4EA7-B220-506D545035A8}" destId="{AB774FE0-1A78-442E-AC4A-42249408FA84}" srcOrd="2" destOrd="0" presId="urn:microsoft.com/office/officeart/2005/8/layout/cycle4"/>
    <dgm:cxn modelId="{D195568E-68DC-49EB-A305-0D25FFBC2377}" type="presParOf" srcId="{AB774FE0-1A78-442E-AC4A-42249408FA84}" destId="{215048E0-DBDC-4F28-A1D6-195BB6D2E90F}" srcOrd="0" destOrd="0" presId="urn:microsoft.com/office/officeart/2005/8/layout/cycle4"/>
    <dgm:cxn modelId="{911F5C11-9D13-4D2C-947D-2F4E004C705F}" type="presParOf" srcId="{AB774FE0-1A78-442E-AC4A-42249408FA84}" destId="{B3A2AD04-1DD1-4F63-BE15-071064B62610}" srcOrd="1" destOrd="0" presId="urn:microsoft.com/office/officeart/2005/8/layout/cycle4"/>
    <dgm:cxn modelId="{5FC16AC3-F971-4450-8EC9-48E32D5904CA}" type="presParOf" srcId="{C2A1957B-34BB-4EA7-B220-506D545035A8}" destId="{74CB1D79-FEE3-428D-AE82-E0D532374378}" srcOrd="3" destOrd="0" presId="urn:microsoft.com/office/officeart/2005/8/layout/cycle4"/>
    <dgm:cxn modelId="{50FE0B28-7A9F-4182-A4C0-2D8609E3D0D1}" type="presParOf" srcId="{74CB1D79-FEE3-428D-AE82-E0D532374378}" destId="{E9EFFA11-A8B2-4F99-88BA-AEAC2E936F33}" srcOrd="0" destOrd="0" presId="urn:microsoft.com/office/officeart/2005/8/layout/cycle4"/>
    <dgm:cxn modelId="{5BB61DEF-7BD8-4711-9028-05A6FE8AB100}" type="presParOf" srcId="{74CB1D79-FEE3-428D-AE82-E0D532374378}" destId="{CA9E09F5-6C72-4DBF-B2D5-663BB8D7BEA5}" srcOrd="1" destOrd="0" presId="urn:microsoft.com/office/officeart/2005/8/layout/cycle4"/>
    <dgm:cxn modelId="{0C37A6F0-D44C-4411-A1A6-0CDA22F6CB20}" type="presParOf" srcId="{C2A1957B-34BB-4EA7-B220-506D545035A8}" destId="{F6AE83B1-7D84-42B1-ADFE-A0DC4052532A}" srcOrd="4" destOrd="0" presId="urn:microsoft.com/office/officeart/2005/8/layout/cycle4"/>
    <dgm:cxn modelId="{607A950B-A23B-4333-A5D1-D0E3E16CA18E}" type="presParOf" srcId="{FF6E06DC-9262-4520-9617-E8602E9F64E7}" destId="{C432D2E9-4018-47E8-B745-EB59561D776D}" srcOrd="1" destOrd="0" presId="urn:microsoft.com/office/officeart/2005/8/layout/cycle4"/>
    <dgm:cxn modelId="{7C0231BC-6373-4583-87D3-850511B84DEC}" type="presParOf" srcId="{C432D2E9-4018-47E8-B745-EB59561D776D}" destId="{4AE7B7AF-8B33-4A9B-904C-5C0068EBC527}" srcOrd="0" destOrd="0" presId="urn:microsoft.com/office/officeart/2005/8/layout/cycle4"/>
    <dgm:cxn modelId="{31C90F65-1C2E-4331-8EB0-64176D75171D}" type="presParOf" srcId="{C432D2E9-4018-47E8-B745-EB59561D776D}" destId="{D9AF6908-735D-4C28-A41A-ACF918E96518}" srcOrd="1" destOrd="0" presId="urn:microsoft.com/office/officeart/2005/8/layout/cycle4"/>
    <dgm:cxn modelId="{5F33FDF5-07B7-4C06-B854-8DFDC3604A79}" type="presParOf" srcId="{C432D2E9-4018-47E8-B745-EB59561D776D}" destId="{B9F2663F-F28A-4052-9E21-2EE5798A6BD1}" srcOrd="2" destOrd="0" presId="urn:microsoft.com/office/officeart/2005/8/layout/cycle4"/>
    <dgm:cxn modelId="{1432A35B-CCC0-4676-A8A2-A10410A641FD}" type="presParOf" srcId="{C432D2E9-4018-47E8-B745-EB59561D776D}" destId="{51BA3F2F-1009-4437-BD8A-88A31F779FBF}" srcOrd="3" destOrd="0" presId="urn:microsoft.com/office/officeart/2005/8/layout/cycle4"/>
    <dgm:cxn modelId="{17298BA4-695F-49E5-B0EA-CC9DFA376FB7}" type="presParOf" srcId="{C432D2E9-4018-47E8-B745-EB59561D776D}" destId="{D90F3400-EA52-4DEE-8748-32CB04B0934C}" srcOrd="4" destOrd="0" presId="urn:microsoft.com/office/officeart/2005/8/layout/cycle4"/>
    <dgm:cxn modelId="{8B598B36-1776-461F-9DED-A5DFBE58C12F}" type="presParOf" srcId="{FF6E06DC-9262-4520-9617-E8602E9F64E7}" destId="{90C30809-38A0-43E9-8DB6-3EA5EB439451}" srcOrd="2" destOrd="0" presId="urn:microsoft.com/office/officeart/2005/8/layout/cycle4"/>
    <dgm:cxn modelId="{C72DDC26-96BE-4BE0-B9DE-AEDAF16346B3}" type="presParOf" srcId="{FF6E06DC-9262-4520-9617-E8602E9F64E7}" destId="{FDE2C942-5DD5-4C53-9CDD-DAECB2CE57B1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5048E0-DBDC-4F28-A1D6-195BB6D2E90F}">
      <dsp:nvSpPr>
        <dsp:cNvPr id="0" name=""/>
        <dsp:cNvSpPr/>
      </dsp:nvSpPr>
      <dsp:spPr>
        <a:xfrm>
          <a:off x="5978890" y="2789140"/>
          <a:ext cx="4434820" cy="25447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Competition – pricing wars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Energy industry highly regulated – government regulations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900" kern="1200" dirty="0"/>
        </a:p>
      </dsp:txBody>
      <dsp:txXfrm>
        <a:off x="7365236" y="3481230"/>
        <a:ext cx="2992574" cy="1796768"/>
      </dsp:txXfrm>
    </dsp:sp>
    <dsp:sp modelId="{E9EFFA11-A8B2-4F99-88BA-AEAC2E936F33}">
      <dsp:nvSpPr>
        <dsp:cNvPr id="0" name=""/>
        <dsp:cNvSpPr/>
      </dsp:nvSpPr>
      <dsp:spPr>
        <a:xfrm>
          <a:off x="80380" y="2807768"/>
          <a:ext cx="4654424" cy="25054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Invest in adjacent segments due to free cash flow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Eventually expand globally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Drive growth in energy storage solutions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Well-positioned to capitalize on green energy</a:t>
          </a:r>
        </a:p>
      </dsp:txBody>
      <dsp:txXfrm>
        <a:off x="135416" y="3489157"/>
        <a:ext cx="3148024" cy="1768987"/>
      </dsp:txXfrm>
    </dsp:sp>
    <dsp:sp modelId="{E5FF98A9-439D-4501-A0C6-E2E443894C3F}">
      <dsp:nvSpPr>
        <dsp:cNvPr id="0" name=""/>
        <dsp:cNvSpPr/>
      </dsp:nvSpPr>
      <dsp:spPr>
        <a:xfrm>
          <a:off x="5951972" y="98710"/>
          <a:ext cx="4427280" cy="25063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Dependance on Renewable Energy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Limited international exposure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High debts, increase in interest rates</a:t>
          </a:r>
        </a:p>
      </dsp:txBody>
      <dsp:txXfrm>
        <a:off x="7335213" y="153766"/>
        <a:ext cx="2988984" cy="1769628"/>
      </dsp:txXfrm>
    </dsp:sp>
    <dsp:sp modelId="{594B14D0-F964-4843-9492-C5D934272339}">
      <dsp:nvSpPr>
        <dsp:cNvPr id="0" name=""/>
        <dsp:cNvSpPr/>
      </dsp:nvSpPr>
      <dsp:spPr>
        <a:xfrm>
          <a:off x="0" y="68686"/>
          <a:ext cx="4446116" cy="25363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Diversified portfolio with renewable energy focus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Standard and Poor’s: A-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Successful mergers and acquisitions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Good returns on Capital expenditure</a:t>
          </a:r>
        </a:p>
      </dsp:txBody>
      <dsp:txXfrm>
        <a:off x="55715" y="124401"/>
        <a:ext cx="3000851" cy="1790828"/>
      </dsp:txXfrm>
    </dsp:sp>
    <dsp:sp modelId="{4AE7B7AF-8B33-4A9B-904C-5C0068EBC527}">
      <dsp:nvSpPr>
        <dsp:cNvPr id="0" name=""/>
        <dsp:cNvSpPr/>
      </dsp:nvSpPr>
      <dsp:spPr>
        <a:xfrm>
          <a:off x="2885412" y="306302"/>
          <a:ext cx="2318834" cy="2318834"/>
        </a:xfrm>
        <a:prstGeom prst="pieWedg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Strengths</a:t>
          </a:r>
        </a:p>
      </dsp:txBody>
      <dsp:txXfrm>
        <a:off x="3564583" y="985473"/>
        <a:ext cx="1639663" cy="1639663"/>
      </dsp:txXfrm>
    </dsp:sp>
    <dsp:sp modelId="{D9AF6908-735D-4C28-A41A-ACF918E96518}">
      <dsp:nvSpPr>
        <dsp:cNvPr id="0" name=""/>
        <dsp:cNvSpPr/>
      </dsp:nvSpPr>
      <dsp:spPr>
        <a:xfrm rot="5400000">
          <a:off x="5311352" y="306302"/>
          <a:ext cx="2318834" cy="2318834"/>
        </a:xfrm>
        <a:prstGeom prst="pieWedg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Weaknesses</a:t>
          </a:r>
        </a:p>
      </dsp:txBody>
      <dsp:txXfrm rot="-5400000">
        <a:off x="5311352" y="985473"/>
        <a:ext cx="1639663" cy="1639663"/>
      </dsp:txXfrm>
    </dsp:sp>
    <dsp:sp modelId="{B9F2663F-F28A-4052-9E21-2EE5798A6BD1}">
      <dsp:nvSpPr>
        <dsp:cNvPr id="0" name=""/>
        <dsp:cNvSpPr/>
      </dsp:nvSpPr>
      <dsp:spPr>
        <a:xfrm rot="10800000">
          <a:off x="5311352" y="2732242"/>
          <a:ext cx="2318834" cy="2318834"/>
        </a:xfrm>
        <a:prstGeom prst="pieWedg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Threats</a:t>
          </a:r>
        </a:p>
      </dsp:txBody>
      <dsp:txXfrm rot="10800000">
        <a:off x="5311352" y="2732242"/>
        <a:ext cx="1639663" cy="1639663"/>
      </dsp:txXfrm>
    </dsp:sp>
    <dsp:sp modelId="{51BA3F2F-1009-4437-BD8A-88A31F779FBF}">
      <dsp:nvSpPr>
        <dsp:cNvPr id="0" name=""/>
        <dsp:cNvSpPr/>
      </dsp:nvSpPr>
      <dsp:spPr>
        <a:xfrm rot="16200000">
          <a:off x="2885412" y="2732242"/>
          <a:ext cx="2318834" cy="2318834"/>
        </a:xfrm>
        <a:prstGeom prst="pieWedg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Opportunity</a:t>
          </a:r>
        </a:p>
      </dsp:txBody>
      <dsp:txXfrm rot="5400000">
        <a:off x="3564583" y="2732242"/>
        <a:ext cx="1639663" cy="1639663"/>
      </dsp:txXfrm>
    </dsp:sp>
    <dsp:sp modelId="{90C30809-38A0-43E9-8DB6-3EA5EB439451}">
      <dsp:nvSpPr>
        <dsp:cNvPr id="0" name=""/>
        <dsp:cNvSpPr/>
      </dsp:nvSpPr>
      <dsp:spPr>
        <a:xfrm>
          <a:off x="4857493" y="2196714"/>
          <a:ext cx="800613" cy="696185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E2C942-5DD5-4C53-9CDD-DAECB2CE57B1}">
      <dsp:nvSpPr>
        <dsp:cNvPr id="0" name=""/>
        <dsp:cNvSpPr/>
      </dsp:nvSpPr>
      <dsp:spPr>
        <a:xfrm rot="10800000">
          <a:off x="4857493" y="2464478"/>
          <a:ext cx="800613" cy="696185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D002E-EF5A-645A-1316-6A2BA7738F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711753-AF5F-5F3D-823B-0F61614AAC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9A00E-9883-EFA2-A634-F8D0FBAA8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05C94-447C-40D4-8929-F7C22B2E6C04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AED01-4E1C-97A8-5E8C-55305166E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16BC7-943A-D09B-1485-29F7932B7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706A7-EC69-4CE6-8385-75500B938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740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EA74C-8E26-C967-3C23-DD5CC744F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522BC2-3D99-D87C-4CEE-7B5DE00669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1F747A-86F5-50D4-6A44-C7D922D5B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05C94-447C-40D4-8929-F7C22B2E6C04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DFE35-0C1A-84A5-6756-98713BE0E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329B7-11E0-6D37-22D9-D91342814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706A7-EC69-4CE6-8385-75500B938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6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FD3AA8-401B-2B9C-4262-DBFBDB58BC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9E0C6E-CDC7-FFA6-DFB5-49A2C51835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B691E2-8F2C-67E0-14CF-220645331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05C94-447C-40D4-8929-F7C22B2E6C04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F7DD0-C936-9C23-86A4-133FB25BC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376A7-CB7F-AC6F-C3B2-4D2C8A1FC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706A7-EC69-4CE6-8385-75500B938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455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6574C-0214-5C9B-5DAD-A652BCB3E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6FE50-ABCE-3193-C987-790158068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9F0CD-7A3B-6F3D-A0F0-01D5EBD14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05C94-447C-40D4-8929-F7C22B2E6C04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3BDB1-590B-799B-70A2-F029E511F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AC031D-2685-DE61-870C-9CEB89F6B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706A7-EC69-4CE6-8385-75500B938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393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406AD-B2B6-EBD9-42DB-A72C53E11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E082-CD49-AC84-45AD-897A13F4E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CB942-CD6A-AF3C-CC6F-1171DE15D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05C94-447C-40D4-8929-F7C22B2E6C04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C08CF3-F392-0E20-8192-D95AA1C90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1B81D-101D-6CAB-FDAC-3B2BBA9B8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706A7-EC69-4CE6-8385-75500B938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70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D0A92-FE8C-902F-B561-BF383F55C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27DCC-F799-96CF-FC4F-221DCE355E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78F53C-13C6-519F-866B-6A87C1BF78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10D294-913D-51ED-E5AC-3799DFB17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05C94-447C-40D4-8929-F7C22B2E6C04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0718A-5E23-AE88-81CF-FAFABF22E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0006F6-2D49-69B2-2F5B-A8A6FAA2F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706A7-EC69-4CE6-8385-75500B938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79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F0C9C-BC11-0A64-219C-8816AE27F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667B1-91F2-A235-F39E-5F802CE9E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547B12-E41A-93EB-9DF2-65C6765AA1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8B3FA1-C8B5-F70A-6E71-F57A2B0547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C154D-3697-4F2B-6709-44EA3B1E39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0F811F-C5A8-C052-1432-C8228230A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05C94-447C-40D4-8929-F7C22B2E6C04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E2AC70-27CA-3C66-3CA4-ECCEBB668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C51BA6-A0B1-E568-CF97-EF5660D9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706A7-EC69-4CE6-8385-75500B938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530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59039-05F9-168E-87D0-0F60C874F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9A04C7-AA01-0C5D-1BC8-2906331BD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05C94-447C-40D4-8929-F7C22B2E6C04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4F618C-CEA0-2480-0916-93EEE6B3A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189236-5D4C-E825-A664-F2167D649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706A7-EC69-4CE6-8385-75500B938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366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618EC8-ED43-0E3B-9118-042F3E19F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05C94-447C-40D4-8929-F7C22B2E6C04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E912C4-4293-4F4C-FE2A-A8B932F2F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2E311-29E6-42D6-DE8F-E7C0BBDAA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706A7-EC69-4CE6-8385-75500B938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57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F9876-1618-2817-8D97-C346BA647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CFDD1-E132-E65B-5E4C-F65B1E29C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350385-A119-6A0F-4DB3-6826B587FE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3FC822-93DF-48C5-8F14-59DE1C8E4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05C94-447C-40D4-8929-F7C22B2E6C04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CFF59B-DC13-7641-26DF-A3664D66C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E28E88-418C-1380-6A18-CE9B6133F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706A7-EC69-4CE6-8385-75500B938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054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FF7E2-AC6C-FA6D-EB4D-E5D54B043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E53BA-7CD2-FBCC-0261-BA9B8CA1D0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8837EF-C3DD-F645-8FFC-148C738F43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A02CD2-A8D9-764D-C075-8EB7EFC67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05C94-447C-40D4-8929-F7C22B2E6C04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4834B0-C3B9-868F-8170-CA80325F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F8DC3F-C315-01C5-081E-E361892CE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706A7-EC69-4CE6-8385-75500B938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06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A1F9B7-A8C1-32FF-9DBF-BE6A8C04A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F77075-3818-978F-0A90-D82B9DD06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30772-034F-0D63-7611-79C3F34C37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05C94-447C-40D4-8929-F7C22B2E6C04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DECD7-17A5-1758-3189-C48D9DC89C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4FEAA-6E1C-D815-F973-56CB27DB61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706A7-EC69-4CE6-8385-75500B938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82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vestor.nexteraenergy.com/~/media/Files/N/NEE-IR/reports-and-fillings/annual-reports/NEE%202022%20Annual%20Report.pdf" TargetMode="External"/><Relationship Id="rId3" Type="http://schemas.openxmlformats.org/officeDocument/2006/relationships/hyperlink" Target="http://fernfortuniversity.com/term-papers/swot/1433/163-nextera-energy.php" TargetMode="External"/><Relationship Id="rId7" Type="http://schemas.openxmlformats.org/officeDocument/2006/relationships/hyperlink" Target="https://csimarket.com/stocks/compet_glance.php?code=NEE" TargetMode="External"/><Relationship Id="rId2" Type="http://schemas.openxmlformats.org/officeDocument/2006/relationships/hyperlink" Target="https://dcf.fm/blogs/blog/nee-swot-analysi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tilitydive.com/news/nextera-renewables-expansion-green-hydrogen-solar-alleged-campaign-finance-violation/641475/#:~:text=NextEra%20Energy%20plans%20to%20double,a%20Wednesday%20morning%20earnings%20call" TargetMode="External"/><Relationship Id="rId5" Type="http://schemas.openxmlformats.org/officeDocument/2006/relationships/hyperlink" Target="https://www.prnewswire.com/news-releases/nextera-energy-partners-lp-announces-plan-to-become-the-leading-100-renewables-pure-play-investment-opportunity-301818097.html" TargetMode="External"/><Relationship Id="rId4" Type="http://schemas.openxmlformats.org/officeDocument/2006/relationships/hyperlink" Target="https://finance.yahoo.com/quote/NEE?p=NEE" TargetMode="External"/><Relationship Id="rId9" Type="http://schemas.openxmlformats.org/officeDocument/2006/relationships/hyperlink" Target="https://www.fool.com/investing/2022/12/23/better-buy-nextera-energy-or-southern-co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ind turbines against blue sky">
            <a:extLst>
              <a:ext uri="{FF2B5EF4-FFF2-40B4-BE49-F238E27FC236}">
                <a16:creationId xmlns:a16="http://schemas.microsoft.com/office/drawing/2014/main" id="{66E7D665-1F9C-D839-00A7-A3D19CE1BE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b="1728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B0222B5-B739-82A9-5CCC-C5585AE12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44663" y="-4344657"/>
            <a:ext cx="3512260" cy="12201589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46000"/>
                </a:srgbClr>
              </a:gs>
              <a:gs pos="100000">
                <a:srgbClr val="000000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2F7D6F-7A10-58F6-8E5D-151179DCBC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137434"/>
            <a:ext cx="7800660" cy="1520987"/>
          </a:xfrm>
        </p:spPr>
        <p:txBody>
          <a:bodyPr anchor="t">
            <a:normAutofit/>
          </a:bodyPr>
          <a:lstStyle/>
          <a:p>
            <a:pPr algn="l"/>
            <a:r>
              <a:rPr lang="en-US" sz="3400" b="1">
                <a:solidFill>
                  <a:srgbClr val="FFFFFF"/>
                </a:solidFill>
              </a:rPr>
              <a:t>NextEra Energy</a:t>
            </a:r>
            <a:br>
              <a:rPr lang="en-US" sz="3400" b="1">
                <a:solidFill>
                  <a:srgbClr val="FFFFFF"/>
                </a:solidFill>
              </a:rPr>
            </a:br>
            <a:br>
              <a:rPr lang="en-US" sz="3400" b="1">
                <a:solidFill>
                  <a:srgbClr val="FFFFFF"/>
                </a:solidFill>
              </a:rPr>
            </a:br>
            <a:r>
              <a:rPr lang="en-US" sz="3400" b="1">
                <a:solidFill>
                  <a:srgbClr val="FFFFFF"/>
                </a:solidFill>
              </a:rPr>
              <a:t>Financial Decision Making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E23E75-E7E9-4D9F-6D25-5512363F8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78570" y="-449383"/>
            <a:ext cx="2425271" cy="12201588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9D9925-A0E8-773B-4A7B-B747B8B856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293441"/>
            <a:ext cx="6295332" cy="1588514"/>
          </a:xfrm>
        </p:spPr>
        <p:txBody>
          <a:bodyPr anchor="b">
            <a:normAutofit/>
          </a:bodyPr>
          <a:lstStyle/>
          <a:p>
            <a:pPr algn="l"/>
            <a:r>
              <a:rPr lang="en-US" sz="1800">
                <a:solidFill>
                  <a:srgbClr val="FFFFFF"/>
                </a:solidFill>
              </a:rPr>
              <a:t>Prachi Wilson Jacob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1B115DB-65EB-3FC3-7284-CFDF4ADC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27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5278A-C2B3-4961-68C8-8EFD3CB95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Income Statement – Horizontal Analysis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10797501-50EB-981F-CAE1-E4DE38F5D5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554390"/>
              </p:ext>
            </p:extLst>
          </p:nvPr>
        </p:nvGraphicFramePr>
        <p:xfrm>
          <a:off x="4732774" y="839301"/>
          <a:ext cx="7275005" cy="5309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83813">
                  <a:extLst>
                    <a:ext uri="{9D8B030D-6E8A-4147-A177-3AD203B41FA5}">
                      <a16:colId xmlns:a16="http://schemas.microsoft.com/office/drawing/2014/main" val="947626945"/>
                    </a:ext>
                  </a:extLst>
                </a:gridCol>
                <a:gridCol w="601218">
                  <a:extLst>
                    <a:ext uri="{9D8B030D-6E8A-4147-A177-3AD203B41FA5}">
                      <a16:colId xmlns:a16="http://schemas.microsoft.com/office/drawing/2014/main" val="1574469635"/>
                    </a:ext>
                  </a:extLst>
                </a:gridCol>
                <a:gridCol w="601218">
                  <a:extLst>
                    <a:ext uri="{9D8B030D-6E8A-4147-A177-3AD203B41FA5}">
                      <a16:colId xmlns:a16="http://schemas.microsoft.com/office/drawing/2014/main" val="1369628416"/>
                    </a:ext>
                  </a:extLst>
                </a:gridCol>
                <a:gridCol w="544378">
                  <a:extLst>
                    <a:ext uri="{9D8B030D-6E8A-4147-A177-3AD203B41FA5}">
                      <a16:colId xmlns:a16="http://schemas.microsoft.com/office/drawing/2014/main" val="671702573"/>
                    </a:ext>
                  </a:extLst>
                </a:gridCol>
                <a:gridCol w="544378">
                  <a:extLst>
                    <a:ext uri="{9D8B030D-6E8A-4147-A177-3AD203B41FA5}">
                      <a16:colId xmlns:a16="http://schemas.microsoft.com/office/drawing/2014/main" val="1758701161"/>
                    </a:ext>
                  </a:extLst>
                </a:gridCol>
              </a:tblGrid>
              <a:tr h="205792"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Years Ended December 31,</a:t>
                      </a:r>
                      <a:endParaRPr lang="en-US" sz="105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104535"/>
                  </a:ext>
                </a:extLst>
              </a:tr>
              <a:tr h="205792"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2022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2021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Amount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Percent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extLst>
                  <a:ext uri="{0D108BD9-81ED-4DB2-BD59-A6C34878D82A}">
                    <a16:rowId xmlns:a16="http://schemas.microsoft.com/office/drawing/2014/main" val="1044887718"/>
                  </a:ext>
                </a:extLst>
              </a:tr>
              <a:tr h="20579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Operating Revenues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$20,956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$17,069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$3,887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22.8%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extLst>
                  <a:ext uri="{0D108BD9-81ED-4DB2-BD59-A6C34878D82A}">
                    <a16:rowId xmlns:a16="http://schemas.microsoft.com/office/drawing/2014/main" val="370567364"/>
                  </a:ext>
                </a:extLst>
              </a:tr>
              <a:tr h="20579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Operating Expenses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extLst>
                  <a:ext uri="{0D108BD9-81ED-4DB2-BD59-A6C34878D82A}">
                    <a16:rowId xmlns:a16="http://schemas.microsoft.com/office/drawing/2014/main" val="3330727338"/>
                  </a:ext>
                </a:extLst>
              </a:tr>
              <a:tr h="20579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          Fuel, purchased power and interchange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$6,389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$4,527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$1,862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41.1%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extLst>
                  <a:ext uri="{0D108BD9-81ED-4DB2-BD59-A6C34878D82A}">
                    <a16:rowId xmlns:a16="http://schemas.microsoft.com/office/drawing/2014/main" val="929347428"/>
                  </a:ext>
                </a:extLst>
              </a:tr>
              <a:tr h="20579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          Other operations and maintenance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$4,428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$3,981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$447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11.2%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extLst>
                  <a:ext uri="{0D108BD9-81ED-4DB2-BD59-A6C34878D82A}">
                    <a16:rowId xmlns:a16="http://schemas.microsoft.com/office/drawing/2014/main" val="1737845275"/>
                  </a:ext>
                </a:extLst>
              </a:tr>
              <a:tr h="20579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          Depreciation and amortization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$4,503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$3,924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$579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14.8%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extLst>
                  <a:ext uri="{0D108BD9-81ED-4DB2-BD59-A6C34878D82A}">
                    <a16:rowId xmlns:a16="http://schemas.microsoft.com/office/drawing/2014/main" val="376007143"/>
                  </a:ext>
                </a:extLst>
              </a:tr>
              <a:tr h="20579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          Taxes other than income taxes and other - net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$2,077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$1,801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$276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15.3%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extLst>
                  <a:ext uri="{0D108BD9-81ED-4DB2-BD59-A6C34878D82A}">
                    <a16:rowId xmlns:a16="http://schemas.microsoft.com/office/drawing/2014/main" val="1208681190"/>
                  </a:ext>
                </a:extLst>
              </a:tr>
              <a:tr h="20579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                    Total operating expenses - net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$17,397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$14,233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$3,164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22.2%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extLst>
                  <a:ext uri="{0D108BD9-81ED-4DB2-BD59-A6C34878D82A}">
                    <a16:rowId xmlns:a16="http://schemas.microsoft.com/office/drawing/2014/main" val="4020099757"/>
                  </a:ext>
                </a:extLst>
              </a:tr>
              <a:tr h="20579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Gains on Disposal of Businesses/Assets - Net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$522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$77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$445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577.9%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extLst>
                  <a:ext uri="{0D108BD9-81ED-4DB2-BD59-A6C34878D82A}">
                    <a16:rowId xmlns:a16="http://schemas.microsoft.com/office/drawing/2014/main" val="411182399"/>
                  </a:ext>
                </a:extLst>
              </a:tr>
              <a:tr h="20579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Operating Income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$4,081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$2,913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$1,168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40.1%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extLst>
                  <a:ext uri="{0D108BD9-81ED-4DB2-BD59-A6C34878D82A}">
                    <a16:rowId xmlns:a16="http://schemas.microsoft.com/office/drawing/2014/main" val="2651557440"/>
                  </a:ext>
                </a:extLst>
              </a:tr>
              <a:tr h="20579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Other Income (Deductions)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extLst>
                  <a:ext uri="{0D108BD9-81ED-4DB2-BD59-A6C34878D82A}">
                    <a16:rowId xmlns:a16="http://schemas.microsoft.com/office/drawing/2014/main" val="1788862183"/>
                  </a:ext>
                </a:extLst>
              </a:tr>
              <a:tr h="20579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          Interest Expense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($585)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($1,270)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$685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-53.9%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extLst>
                  <a:ext uri="{0D108BD9-81ED-4DB2-BD59-A6C34878D82A}">
                    <a16:rowId xmlns:a16="http://schemas.microsoft.com/office/drawing/2014/main" val="3707391420"/>
                  </a:ext>
                </a:extLst>
              </a:tr>
              <a:tr h="20579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          Equity in earnings (losses) of equity method investees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$203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$666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($463)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-69.5%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extLst>
                  <a:ext uri="{0D108BD9-81ED-4DB2-BD59-A6C34878D82A}">
                    <a16:rowId xmlns:a16="http://schemas.microsoft.com/office/drawing/2014/main" val="2189071569"/>
                  </a:ext>
                </a:extLst>
              </a:tr>
              <a:tr h="20579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          Allowance for equity funds used during construction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$112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$142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($30)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-21.1%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extLst>
                  <a:ext uri="{0D108BD9-81ED-4DB2-BD59-A6C34878D82A}">
                    <a16:rowId xmlns:a16="http://schemas.microsoft.com/office/drawing/2014/main" val="3267429151"/>
                  </a:ext>
                </a:extLst>
              </a:tr>
              <a:tr h="20579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          Gains on disposal of investments and other property - net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$80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$70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$10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14.3%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extLst>
                  <a:ext uri="{0D108BD9-81ED-4DB2-BD59-A6C34878D82A}">
                    <a16:rowId xmlns:a16="http://schemas.microsoft.com/office/drawing/2014/main" val="1645011929"/>
                  </a:ext>
                </a:extLst>
              </a:tr>
              <a:tr h="370061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          Change in unrealized gains (losses) on equity securities held in NEER's nuclear decommissioning funds - net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($461)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$267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($728)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-272.7%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extLst>
                  <a:ext uri="{0D108BD9-81ED-4DB2-BD59-A6C34878D82A}">
                    <a16:rowId xmlns:a16="http://schemas.microsoft.com/office/drawing/2014/main" val="949305207"/>
                  </a:ext>
                </a:extLst>
              </a:tr>
              <a:tr h="20579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          Other net periodic benefit income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$202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$257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($55)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-21.4%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extLst>
                  <a:ext uri="{0D108BD9-81ED-4DB2-BD59-A6C34878D82A}">
                    <a16:rowId xmlns:a16="http://schemas.microsoft.com/office/drawing/2014/main" val="3021973577"/>
                  </a:ext>
                </a:extLst>
              </a:tr>
              <a:tr h="20579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          Other - net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$200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$130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$70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53.8%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extLst>
                  <a:ext uri="{0D108BD9-81ED-4DB2-BD59-A6C34878D82A}">
                    <a16:rowId xmlns:a16="http://schemas.microsoft.com/office/drawing/2014/main" val="2166274017"/>
                  </a:ext>
                </a:extLst>
              </a:tr>
              <a:tr h="20579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          Total other income (deductions) - net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($249)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$262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($511)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-195.0%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extLst>
                  <a:ext uri="{0D108BD9-81ED-4DB2-BD59-A6C34878D82A}">
                    <a16:rowId xmlns:a16="http://schemas.microsoft.com/office/drawing/2014/main" val="2129941432"/>
                  </a:ext>
                </a:extLst>
              </a:tr>
              <a:tr h="20579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Income before Income Taxes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$3,832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$3,175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$657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20.7%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extLst>
                  <a:ext uri="{0D108BD9-81ED-4DB2-BD59-A6C34878D82A}">
                    <a16:rowId xmlns:a16="http://schemas.microsoft.com/office/drawing/2014/main" val="3305257286"/>
                  </a:ext>
                </a:extLst>
              </a:tr>
              <a:tr h="20579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Income Taxes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$586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$348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$238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68.4%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extLst>
                  <a:ext uri="{0D108BD9-81ED-4DB2-BD59-A6C34878D82A}">
                    <a16:rowId xmlns:a16="http://schemas.microsoft.com/office/drawing/2014/main" val="851740137"/>
                  </a:ext>
                </a:extLst>
              </a:tr>
              <a:tr h="20579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Net Income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$3,246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$2,827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$419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14.8%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extLst>
                  <a:ext uri="{0D108BD9-81ED-4DB2-BD59-A6C34878D82A}">
                    <a16:rowId xmlns:a16="http://schemas.microsoft.com/office/drawing/2014/main" val="705046849"/>
                  </a:ext>
                </a:extLst>
              </a:tr>
              <a:tr h="20579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Net Loss Attributable to Noncontrolling Interests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$901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$746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$155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20.8%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extLst>
                  <a:ext uri="{0D108BD9-81ED-4DB2-BD59-A6C34878D82A}">
                    <a16:rowId xmlns:a16="http://schemas.microsoft.com/office/drawing/2014/main" val="739504243"/>
                  </a:ext>
                </a:extLst>
              </a:tr>
              <a:tr h="20579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NET INCOME ATTRIBUTABLE TO NEE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$4,147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$3,573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effectLst/>
                        </a:rPr>
                        <a:t>$574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</a:rPr>
                        <a:t>16.1%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b"/>
                </a:tc>
                <a:extLst>
                  <a:ext uri="{0D108BD9-81ED-4DB2-BD59-A6C34878D82A}">
                    <a16:rowId xmlns:a16="http://schemas.microsoft.com/office/drawing/2014/main" val="520832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4106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24D84CD-5280-4B52-B96E-8EDAA2B20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E65D517-46E4-8037-A63D-629DE1253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1" cy="1696413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A0F5C0-B4A6-A491-127A-247FFC58B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276198"/>
            <a:ext cx="10477600" cy="1157242"/>
          </a:xfrm>
        </p:spPr>
        <p:txBody>
          <a:bodyPr>
            <a:normAutofit/>
          </a:bodyPr>
          <a:lstStyle/>
          <a:p>
            <a:r>
              <a:rPr lang="en-US" sz="4000" b="1"/>
              <a:t>Statement of Cashflows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9497B3E-B28E-7875-94FE-1962B67C07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6542522"/>
              </p:ext>
            </p:extLst>
          </p:nvPr>
        </p:nvGraphicFramePr>
        <p:xfrm>
          <a:off x="2087045" y="2122098"/>
          <a:ext cx="8017911" cy="4159769"/>
        </p:xfrm>
        <a:graphic>
          <a:graphicData uri="http://schemas.openxmlformats.org/drawingml/2006/table">
            <a:tbl>
              <a:tblPr/>
              <a:tblGrid>
                <a:gridCol w="5093796">
                  <a:extLst>
                    <a:ext uri="{9D8B030D-6E8A-4147-A177-3AD203B41FA5}">
                      <a16:colId xmlns:a16="http://schemas.microsoft.com/office/drawing/2014/main" val="2251954520"/>
                    </a:ext>
                  </a:extLst>
                </a:gridCol>
                <a:gridCol w="1503358">
                  <a:extLst>
                    <a:ext uri="{9D8B030D-6E8A-4147-A177-3AD203B41FA5}">
                      <a16:colId xmlns:a16="http://schemas.microsoft.com/office/drawing/2014/main" val="1226485390"/>
                    </a:ext>
                  </a:extLst>
                </a:gridCol>
                <a:gridCol w="1420757">
                  <a:extLst>
                    <a:ext uri="{9D8B030D-6E8A-4147-A177-3AD203B41FA5}">
                      <a16:colId xmlns:a16="http://schemas.microsoft.com/office/drawing/2014/main" val="1396925718"/>
                    </a:ext>
                  </a:extLst>
                </a:gridCol>
              </a:tblGrid>
              <a:tr h="922692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6" marR="15176" marT="151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Years Ended December 31,</a:t>
                      </a: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2110" marR="182110" marT="91055" marB="9105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106759"/>
                  </a:ext>
                </a:extLst>
              </a:tr>
              <a:tr h="42188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6" marR="15176" marT="151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6" marR="15176" marT="1517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6" marR="15176" marT="1517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12391"/>
                  </a:ext>
                </a:extLst>
              </a:tr>
              <a:tr h="42188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Cash Flows from Operating Activities</a:t>
                      </a: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6" marR="15176" marT="151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6" marR="15176" marT="1517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6" marR="15176" marT="1517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6472075"/>
                  </a:ext>
                </a:extLst>
              </a:tr>
              <a:tr h="42188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 Income</a:t>
                      </a: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6" marR="15176" marT="151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$3,246 </a:t>
                      </a: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6" marR="15176" marT="151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$2,827 </a:t>
                      </a: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6" marR="15176" marT="151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0309185"/>
                  </a:ext>
                </a:extLst>
              </a:tr>
              <a:tr h="42188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 Cash from Operating activities</a:t>
                      </a: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6" marR="15176" marT="151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$8,262 </a:t>
                      </a: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6" marR="15176" marT="151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$7,553 </a:t>
                      </a: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6" marR="15176" marT="151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617902"/>
                  </a:ext>
                </a:extLst>
              </a:tr>
              <a:tr h="42188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 Cash used in investing activities</a:t>
                      </a: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6" marR="15176" marT="151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($18,359)</a:t>
                      </a: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6" marR="15176" marT="151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($13,591)</a:t>
                      </a: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6" marR="15176" marT="151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9559426"/>
                  </a:ext>
                </a:extLst>
              </a:tr>
              <a:tr h="42188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 Cash provided by financing activities</a:t>
                      </a: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6" marR="15176" marT="151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$12,229 </a:t>
                      </a: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6" marR="15176" marT="151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$5,807 </a:t>
                      </a: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6" marR="15176" marT="151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2215724"/>
                  </a:ext>
                </a:extLst>
              </a:tr>
              <a:tr h="42188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Cash at the end of year</a:t>
                      </a: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6" marR="15176" marT="151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$3,441 </a:t>
                      </a: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6" marR="15176" marT="1517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$1,316 </a:t>
                      </a:r>
                      <a:endParaRPr lang="en-US" sz="3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176" marR="15176" marT="1517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9600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6942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A84902-C066-EFB0-7A27-EA2E2A6B6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 b="1"/>
              <a:t>Ratio Analysis</a:t>
            </a:r>
          </a:p>
        </p:txBody>
      </p:sp>
      <p:sp>
        <p:nvSpPr>
          <p:cNvPr id="57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ontent Placeholder 8">
            <a:extLst>
              <a:ext uri="{FF2B5EF4-FFF2-40B4-BE49-F238E27FC236}">
                <a16:creationId xmlns:a16="http://schemas.microsoft.com/office/drawing/2014/main" id="{F3541521-0F33-57F7-C657-69189F585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/>
              <a:t>Current Ratio = Current Assets/ Current Liabilities </a:t>
            </a:r>
          </a:p>
          <a:p>
            <a:pPr marL="0" indent="0">
              <a:buNone/>
            </a:pPr>
            <a:r>
              <a:rPr lang="en-US" sz="2200"/>
              <a:t>		= 0.51</a:t>
            </a:r>
          </a:p>
          <a:p>
            <a:pPr marL="0" indent="0">
              <a:buNone/>
            </a:pPr>
            <a:endParaRPr lang="en-US" sz="2200"/>
          </a:p>
          <a:p>
            <a:r>
              <a:rPr lang="en-US" sz="2200"/>
              <a:t>Average Collection Period = 365/Accounts Receivable Turnover = 80.1</a:t>
            </a:r>
          </a:p>
          <a:p>
            <a:endParaRPr lang="en-US" sz="2200"/>
          </a:p>
          <a:p>
            <a:r>
              <a:rPr lang="en-US" sz="2200"/>
              <a:t>Debt to Assets = Total Liabilities/Total Assets</a:t>
            </a:r>
          </a:p>
          <a:p>
            <a:pPr marL="0" indent="0">
              <a:buNone/>
            </a:pPr>
            <a:r>
              <a:rPr lang="en-US" sz="2200"/>
              <a:t>		= 68.9%</a:t>
            </a:r>
          </a:p>
          <a:p>
            <a:pPr marL="0" indent="0">
              <a:buNone/>
            </a:pPr>
            <a:endParaRPr lang="en-US" sz="2200"/>
          </a:p>
          <a:p>
            <a:r>
              <a:rPr lang="en-US" sz="2200"/>
              <a:t>Times Interest Earned = (Net Income + Interest Expense + Income Tax Expense)/Interest Expense</a:t>
            </a:r>
          </a:p>
          <a:p>
            <a:pPr marL="0" indent="0">
              <a:buNone/>
            </a:pPr>
            <a:r>
              <a:rPr lang="en-US" sz="2200"/>
              <a:t>			= 7.55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34711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366CC-A006-5967-003C-658617013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029" y="730465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 b="1" dirty="0"/>
              <a:t>How does the future look?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2CEA291-B117-24B6-CEA7-1CA17D506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443480"/>
            <a:ext cx="4075435" cy="3481832"/>
          </a:xfrm>
        </p:spPr>
        <p:txBody>
          <a:bodyPr anchor="t">
            <a:normAutofit/>
          </a:bodyPr>
          <a:lstStyle/>
          <a:p>
            <a:r>
              <a:rPr lang="en-US" sz="1800" dirty="0"/>
              <a:t>Build a 310 MW solar power plant in Texas</a:t>
            </a:r>
          </a:p>
          <a:p>
            <a:pPr lvl="1"/>
            <a:r>
              <a:rPr lang="en-US" sz="1800" dirty="0"/>
              <a:t>Operative by 2025</a:t>
            </a:r>
          </a:p>
          <a:p>
            <a:pPr lvl="1"/>
            <a:r>
              <a:rPr lang="en-US" sz="1800" dirty="0"/>
              <a:t>Large plans – generate 730,000 of electricity</a:t>
            </a:r>
          </a:p>
          <a:p>
            <a:r>
              <a:rPr lang="en-US" sz="1800" dirty="0"/>
              <a:t>Sell natural pipeline assets to fund growth</a:t>
            </a:r>
          </a:p>
          <a:p>
            <a:r>
              <a:rPr lang="en-US" sz="1800" dirty="0"/>
              <a:t>Achieve real zero carbon emissions by 2025</a:t>
            </a:r>
          </a:p>
          <a:p>
            <a:r>
              <a:rPr lang="en-US" sz="1800" dirty="0"/>
              <a:t>Double renewable energy to develop 42 GW of energy</a:t>
            </a:r>
          </a:p>
          <a:p>
            <a:pPr lvl="1"/>
            <a:endParaRPr lang="en-US" sz="1800" dirty="0"/>
          </a:p>
        </p:txBody>
      </p:sp>
      <p:pic>
        <p:nvPicPr>
          <p:cNvPr id="5" name="Content Placeholder 4" descr="Cartoon characters standing next to a person and person&#10;&#10;Description automatically generated">
            <a:extLst>
              <a:ext uri="{FF2B5EF4-FFF2-40B4-BE49-F238E27FC236}">
                <a16:creationId xmlns:a16="http://schemas.microsoft.com/office/drawing/2014/main" id="{C29704AB-B16F-75F6-FCE9-A67E668E6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948" y="1969477"/>
            <a:ext cx="6133243" cy="346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82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3BADB7-6159-17EC-B8EC-EE851F439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b="1" dirty="0"/>
              <a:t>Major Risks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BA2DCA2F-199D-8058-BE95-CF7C18682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en-US" sz="2200"/>
              <a:t>Inability to recover costs or return on Assets in a timely manner</a:t>
            </a:r>
          </a:p>
          <a:p>
            <a:r>
              <a:rPr lang="en-US" sz="2200"/>
              <a:t>Even with the world moving towards green energy, customer growth might be impacted due to competition</a:t>
            </a:r>
          </a:p>
          <a:p>
            <a:r>
              <a:rPr lang="en-US" sz="2200"/>
              <a:t>NEER’s infrastructure business is exposed to fluctuating oil prices which might affect overall business</a:t>
            </a:r>
          </a:p>
          <a:p>
            <a:r>
              <a:rPr lang="en-US" sz="2200"/>
              <a:t>Severe and prolonged weather conditions</a:t>
            </a:r>
          </a:p>
          <a:p>
            <a:r>
              <a:rPr lang="en-US" sz="2200"/>
              <a:t>Greenhouse gas emissions are lower, but new regulations might impact operation. Costs of taxes on emission may not be recoverable.</a:t>
            </a:r>
          </a:p>
        </p:txBody>
      </p:sp>
    </p:spTree>
    <p:extLst>
      <p:ext uri="{BB962C8B-B14F-4D97-AF65-F5344CB8AC3E}">
        <p14:creationId xmlns:p14="http://schemas.microsoft.com/office/powerpoint/2010/main" val="3035681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F1AF24-0E7D-9A95-BA14-6366752DF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>
            <a:normAutofit/>
          </a:bodyPr>
          <a:lstStyle/>
          <a:p>
            <a:r>
              <a:rPr lang="en-US" sz="3400" b="1"/>
              <a:t>Strategy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F174B-AE20-F4D4-BBCE-9D4CD0ECB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4832803" cy="3664351"/>
          </a:xfrm>
        </p:spPr>
        <p:txBody>
          <a:bodyPr>
            <a:normAutofit/>
          </a:bodyPr>
          <a:lstStyle/>
          <a:p>
            <a:r>
              <a:rPr lang="en-US" sz="1800"/>
              <a:t>Find other means of liquidity apart from selling its business</a:t>
            </a:r>
          </a:p>
          <a:p>
            <a:r>
              <a:rPr lang="en-US" sz="1800"/>
              <a:t>Keep working towards renewable energy and storage solutions to stay ahead of competition – beneficial when the market eventually blows up</a:t>
            </a:r>
          </a:p>
          <a:p>
            <a:r>
              <a:rPr lang="en-US" sz="1800"/>
              <a:t>Plans to capture green hydrogen projects should be given importance</a:t>
            </a:r>
          </a:p>
          <a:p>
            <a:r>
              <a:rPr lang="en-US" sz="1800"/>
              <a:t>Investigate why stockholders are anxious (shares tumbled 13% in November, CEO stepped down) and take effective measures</a:t>
            </a:r>
          </a:p>
          <a:p>
            <a:endParaRPr lang="en-US" sz="1800"/>
          </a:p>
        </p:txBody>
      </p:sp>
      <p:pic>
        <p:nvPicPr>
          <p:cNvPr id="12" name="Picture 11" descr="A computer screen shot of a website&#10;&#10;Description automatically generated">
            <a:extLst>
              <a:ext uri="{FF2B5EF4-FFF2-40B4-BE49-F238E27FC236}">
                <a16:creationId xmlns:a16="http://schemas.microsoft.com/office/drawing/2014/main" id="{1FA2F647-32E4-E424-99ED-1F8CE7234A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24" t="55093" r="30852" b="14285"/>
          <a:stretch/>
        </p:blipFill>
        <p:spPr>
          <a:xfrm>
            <a:off x="6730744" y="517600"/>
            <a:ext cx="4908967" cy="2743200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9C3263CD-3226-1F46-E226-018734C849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01" t="55093" r="31594" b="14285"/>
          <a:stretch/>
        </p:blipFill>
        <p:spPr>
          <a:xfrm>
            <a:off x="6835775" y="3429000"/>
            <a:ext cx="469890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611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Freeform: Shape 32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Freeform: Shape 34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47812-2A90-A502-B07E-14F5EEF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6513" y="461002"/>
            <a:ext cx="4023360" cy="21967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Would you invest??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Cartoon of a person using a computer&#10;&#10;Description automatically generated">
            <a:extLst>
              <a:ext uri="{FF2B5EF4-FFF2-40B4-BE49-F238E27FC236}">
                <a16:creationId xmlns:a16="http://schemas.microsoft.com/office/drawing/2014/main" id="{0CECAB80-6D7E-63C9-0B3C-E7998B42D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86" y="224866"/>
            <a:ext cx="6036441" cy="4024294"/>
          </a:xfrm>
          <a:prstGeom prst="rect">
            <a:avLst/>
          </a:prstGeom>
        </p:spPr>
      </p:pic>
      <p:pic>
        <p:nvPicPr>
          <p:cNvPr id="32" name="Picture 31" descr="Cartoon of a person opening a door&#10;&#10;Description automatically generated">
            <a:extLst>
              <a:ext uri="{FF2B5EF4-FFF2-40B4-BE49-F238E27FC236}">
                <a16:creationId xmlns:a16="http://schemas.microsoft.com/office/drawing/2014/main" id="{DCD93692-9D75-1B0F-EDF5-399F4F29E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513" y="3118791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176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732DEE-46C2-F31B-2E94-44305E118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  <a:endParaRPr lang="en-US" sz="7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520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840BC-29BA-0EF8-9D53-5059B16E2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F1561-1481-D8B0-FF32-A71F1ED08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hlinkClick r:id="rId2"/>
              </a:rPr>
              <a:t>https://dcf.fm/blogs/blog/nee-swot-analysis</a:t>
            </a:r>
            <a:endParaRPr lang="en-US" dirty="0"/>
          </a:p>
          <a:p>
            <a:r>
              <a:rPr lang="en-US" dirty="0">
                <a:hlinkClick r:id="rId3"/>
              </a:rPr>
              <a:t>http://fernfortuniversity.com/term-papers/swot/1433/163-nextera-energy.php</a:t>
            </a:r>
            <a:endParaRPr lang="en-US" dirty="0"/>
          </a:p>
          <a:p>
            <a:r>
              <a:rPr lang="en-US" dirty="0">
                <a:hlinkClick r:id="rId4"/>
              </a:rPr>
              <a:t>https://finance.yahoo.com/quote/NEE?p=NEE</a:t>
            </a:r>
            <a:endParaRPr lang="en-US" dirty="0"/>
          </a:p>
          <a:p>
            <a:r>
              <a:rPr lang="en-US" dirty="0">
                <a:hlinkClick r:id="rId5"/>
              </a:rPr>
              <a:t>https://www.prnewswire.com/news-releases/nextera-energy-partners-lp-announces-plan-to-become-the-leading-100-renewables-pure-play-investment-opportunity-301818097.html</a:t>
            </a:r>
            <a:endParaRPr lang="en-US" dirty="0"/>
          </a:p>
          <a:p>
            <a:r>
              <a:rPr lang="en-US" dirty="0">
                <a:hlinkClick r:id="rId6"/>
              </a:rPr>
              <a:t>https://www.utilitydive.com/news/nextera-renewables-expansion-green-hydrogen-solar-alleged-campaign-finance-violation/641475/#:~:text=NextEra%20Energy%20plans%20to%20double,a%20Wednesday%20morning%20earnings%20call</a:t>
            </a:r>
            <a:r>
              <a:rPr lang="en-US" dirty="0"/>
              <a:t>.</a:t>
            </a:r>
          </a:p>
          <a:p>
            <a:r>
              <a:rPr lang="en-US" dirty="0">
                <a:hlinkClick r:id="rId7"/>
              </a:rPr>
              <a:t>https://csimarket.com/stocks/compet_glance.php?code=NEE</a:t>
            </a:r>
            <a:endParaRPr lang="en-US" dirty="0"/>
          </a:p>
          <a:p>
            <a:r>
              <a:rPr lang="en-US" dirty="0">
                <a:hlinkClick r:id="rId8"/>
              </a:rPr>
              <a:t>https://www.investor.nexteraenergy.com/~/media/Files/N/NEE-IR/reports-and-fillings/annual-reports/NEE%202022%20Annual%20Report.pdf</a:t>
            </a:r>
            <a:endParaRPr lang="en-US" dirty="0"/>
          </a:p>
          <a:p>
            <a:r>
              <a:rPr lang="en-US" dirty="0">
                <a:hlinkClick r:id="rId9"/>
              </a:rPr>
              <a:t>https://www.fool.com/investing/2022/12/23/better-buy-nextera-energy-or-southern-co/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101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B38B2-D958-C12F-6A91-4D6D2CC77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138265"/>
            <a:ext cx="9390528" cy="1401183"/>
          </a:xfrm>
        </p:spPr>
        <p:txBody>
          <a:bodyPr anchor="t">
            <a:normAutofit/>
          </a:bodyPr>
          <a:lstStyle/>
          <a:p>
            <a:r>
              <a:rPr lang="en-US" sz="4800" b="1" dirty="0"/>
              <a:t>Company Overview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2C4353C-C927-1758-0BEF-21E9E0D81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469B4-8E83-5815-E855-627AF7DB2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2551176"/>
            <a:ext cx="10069605" cy="3602935"/>
          </a:xfrm>
        </p:spPr>
        <p:txBody>
          <a:bodyPr>
            <a:normAutofit/>
          </a:bodyPr>
          <a:lstStyle/>
          <a:p>
            <a:r>
              <a:rPr lang="en-US" sz="2000"/>
              <a:t>Started operating in 1925 as FPL (Florida Power and Light Company)</a:t>
            </a:r>
          </a:p>
          <a:p>
            <a:r>
              <a:rPr lang="en-US" sz="2000"/>
              <a:t>Officially changed to NEE in 2010 – commitment and expansion</a:t>
            </a:r>
          </a:p>
          <a:p>
            <a:r>
              <a:rPr lang="en-US" sz="2000"/>
              <a:t>49 states, 4 Canadian provinces</a:t>
            </a:r>
          </a:p>
          <a:p>
            <a:r>
              <a:rPr lang="en-US" sz="2000"/>
              <a:t>Two principal businesses: FPL – Electric utility in Florida and US</a:t>
            </a:r>
          </a:p>
          <a:p>
            <a:pPr marL="0" indent="0">
              <a:buNone/>
            </a:pPr>
            <a:r>
              <a:rPr lang="en-US" sz="2000"/>
              <a:t>                  NEER – Renewable energy, long term contracted assets</a:t>
            </a:r>
          </a:p>
          <a:p>
            <a:r>
              <a:rPr lang="en-US" sz="2000"/>
              <a:t>Provides wholesale power generation</a:t>
            </a:r>
          </a:p>
          <a:p>
            <a:r>
              <a:rPr lang="en-US" sz="2000"/>
              <a:t>Customers: Retail and municipality electricity providers, industrial corporations, power cooperatives</a:t>
            </a:r>
          </a:p>
        </p:txBody>
      </p:sp>
    </p:spTree>
    <p:extLst>
      <p:ext uri="{BB962C8B-B14F-4D97-AF65-F5344CB8AC3E}">
        <p14:creationId xmlns:p14="http://schemas.microsoft.com/office/powerpoint/2010/main" val="2077940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Slide Background">
            <a:extLst>
              <a:ext uri="{FF2B5EF4-FFF2-40B4-BE49-F238E27FC236}">
                <a16:creationId xmlns:a16="http://schemas.microsoft.com/office/drawing/2014/main" id="{649C91A9-84E7-4BF0-9026-62F01380D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E6EF04-13E1-A8A5-1FC3-1F8721BCD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762001"/>
            <a:ext cx="4080362" cy="17082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General Facts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61610C-8731-8B4F-BF76-BACBEFC2AC28}"/>
              </a:ext>
            </a:extLst>
          </p:cNvPr>
          <p:cNvSpPr txBox="1"/>
          <p:nvPr/>
        </p:nvSpPr>
        <p:spPr>
          <a:xfrm>
            <a:off x="761803" y="2470244"/>
            <a:ext cx="4080361" cy="37698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World’s largest utility company by market capitalization</a:t>
            </a:r>
          </a:p>
          <a:p>
            <a:pPr marL="571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12/7/2023 – 122.79 Billion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Generates highest amount of wind and solar energy in the world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B47378D-AD27-45D0-8C1C-5B1098DCC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200" y="0"/>
            <a:ext cx="6781799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77800" dist="215900" dir="8520000" sx="94000" sy="94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artoon of a windmill&#10;&#10;Description automatically generated">
            <a:extLst>
              <a:ext uri="{FF2B5EF4-FFF2-40B4-BE49-F238E27FC236}">
                <a16:creationId xmlns:a16="http://schemas.microsoft.com/office/drawing/2014/main" id="{E46D5C5B-8BCF-9B9C-24D3-F5151AAE6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22090"/>
            <a:ext cx="5334197" cy="301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01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FF528-994B-05DF-D0E4-4592A6326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 b="1"/>
              <a:t>NEE vs. Southern Co. 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2EAB0-6EE9-86E8-ACC9-391FF145A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000" dirty="0"/>
              <a:t>NEE reported revenue increase in Q3 2023 by 6.74 compared to industry average of 3.59%</a:t>
            </a:r>
          </a:p>
          <a:p>
            <a:r>
              <a:rPr lang="en-US" sz="2000" dirty="0"/>
              <a:t>Southern Co.: Gas and electric utility; 9 million customers across 6 states</a:t>
            </a:r>
          </a:p>
          <a:p>
            <a:r>
              <a:rPr lang="en-US" sz="2000" dirty="0"/>
              <a:t>Southern - 3% increase for 21 years</a:t>
            </a:r>
          </a:p>
          <a:p>
            <a:pPr marL="0" indent="0">
              <a:buNone/>
            </a:pPr>
            <a:r>
              <a:rPr lang="en-US" sz="2000" dirty="0"/>
              <a:t>    NextEra –  10% increase for 28 years</a:t>
            </a:r>
          </a:p>
          <a:p>
            <a:r>
              <a:rPr lang="en-US" sz="2000" dirty="0"/>
              <a:t>PE ratio: NEE (43), SC(22)</a:t>
            </a:r>
          </a:p>
          <a:p>
            <a:r>
              <a:rPr lang="en-US" sz="2000" dirty="0"/>
              <a:t>SC: Not that disciplined in project completion</a:t>
            </a:r>
          </a:p>
          <a:p>
            <a:r>
              <a:rPr lang="en-US" sz="2000" dirty="0"/>
              <a:t>Southern: Focus on regulated business; nuclear power plant efforts</a:t>
            </a:r>
          </a:p>
          <a:p>
            <a:pPr marL="0" indent="0">
              <a:buNone/>
            </a:pPr>
            <a:r>
              <a:rPr lang="en-US" sz="2000" dirty="0"/>
              <a:t>    NEE: Regulated powering its non-regulated business</a:t>
            </a:r>
          </a:p>
          <a:p>
            <a:r>
              <a:rPr lang="en-US" sz="2000" dirty="0"/>
              <a:t>SC: Safe to invest, NEE: Safe and strong stocks</a:t>
            </a:r>
          </a:p>
          <a:p>
            <a:r>
              <a:rPr lang="en-US" sz="2000" dirty="0"/>
              <a:t>NextEra is a leader</a:t>
            </a:r>
          </a:p>
        </p:txBody>
      </p:sp>
    </p:spTree>
    <p:extLst>
      <p:ext uri="{BB962C8B-B14F-4D97-AF65-F5344CB8AC3E}">
        <p14:creationId xmlns:p14="http://schemas.microsoft.com/office/powerpoint/2010/main" val="1996256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8E4A824-BC54-10D2-82AC-DAA4D6851B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4710148"/>
              </p:ext>
            </p:extLst>
          </p:nvPr>
        </p:nvGraphicFramePr>
        <p:xfrm>
          <a:off x="838200" y="823965"/>
          <a:ext cx="10515600" cy="53573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176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5398F8-F35E-F692-D431-F0521725C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b="1" dirty="0"/>
              <a:t>Common Sized Balance Sheet - Assets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29" name="Content Placeholder 4">
            <a:extLst>
              <a:ext uri="{FF2B5EF4-FFF2-40B4-BE49-F238E27FC236}">
                <a16:creationId xmlns:a16="http://schemas.microsoft.com/office/drawing/2014/main" id="{AF316A85-63AC-3F6C-98CE-73DFC271CB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559672"/>
              </p:ext>
            </p:extLst>
          </p:nvPr>
        </p:nvGraphicFramePr>
        <p:xfrm>
          <a:off x="1949380" y="1762604"/>
          <a:ext cx="7871255" cy="4893021"/>
        </p:xfrm>
        <a:graphic>
          <a:graphicData uri="http://schemas.openxmlformats.org/drawingml/2006/table">
            <a:tbl>
              <a:tblPr/>
              <a:tblGrid>
                <a:gridCol w="3888653">
                  <a:extLst>
                    <a:ext uri="{9D8B030D-6E8A-4147-A177-3AD203B41FA5}">
                      <a16:colId xmlns:a16="http://schemas.microsoft.com/office/drawing/2014/main" val="410314967"/>
                    </a:ext>
                  </a:extLst>
                </a:gridCol>
                <a:gridCol w="1050243">
                  <a:extLst>
                    <a:ext uri="{9D8B030D-6E8A-4147-A177-3AD203B41FA5}">
                      <a16:colId xmlns:a16="http://schemas.microsoft.com/office/drawing/2014/main" val="1608375"/>
                    </a:ext>
                  </a:extLst>
                </a:gridCol>
                <a:gridCol w="941058">
                  <a:extLst>
                    <a:ext uri="{9D8B030D-6E8A-4147-A177-3AD203B41FA5}">
                      <a16:colId xmlns:a16="http://schemas.microsoft.com/office/drawing/2014/main" val="2852748354"/>
                    </a:ext>
                  </a:extLst>
                </a:gridCol>
                <a:gridCol w="1050243">
                  <a:extLst>
                    <a:ext uri="{9D8B030D-6E8A-4147-A177-3AD203B41FA5}">
                      <a16:colId xmlns:a16="http://schemas.microsoft.com/office/drawing/2014/main" val="1621344919"/>
                    </a:ext>
                  </a:extLst>
                </a:gridCol>
                <a:gridCol w="941058">
                  <a:extLst>
                    <a:ext uri="{9D8B030D-6E8A-4147-A177-3AD203B41FA5}">
                      <a16:colId xmlns:a16="http://schemas.microsoft.com/office/drawing/2014/main" val="3870226862"/>
                    </a:ext>
                  </a:extLst>
                </a:gridCol>
              </a:tblGrid>
              <a:tr h="27562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December 31,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0397" marR="80397" marT="40199" marB="4019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5716397"/>
                  </a:ext>
                </a:extLst>
              </a:tr>
              <a:tr h="265652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of Assets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of Assets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0313752"/>
                  </a:ext>
                </a:extLst>
              </a:tr>
              <a:tr h="265652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Assets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5135464"/>
                  </a:ext>
                </a:extLst>
              </a:tr>
              <a:tr h="265652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Current assets: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4288749"/>
                  </a:ext>
                </a:extLst>
              </a:tr>
              <a:tr h="1974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Cash and cash equivalents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$1,601 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1.01%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$639 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0.45%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726466"/>
                  </a:ext>
                </a:extLst>
              </a:tr>
              <a:tr h="1974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Customer receivables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$4,349 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2.74%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$3,378 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2.40%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306081"/>
                  </a:ext>
                </a:extLst>
              </a:tr>
              <a:tr h="1974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Other receivables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$744 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0.47%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$730 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0.52%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1967836"/>
                  </a:ext>
                </a:extLst>
              </a:tr>
              <a:tr h="1974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Materials, supplies, and fuel inventory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$1,934 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1.22%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$1,561 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1.11%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247539"/>
                  </a:ext>
                </a:extLst>
              </a:tr>
              <a:tr h="1974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Regulatory assets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$2,165 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1.36%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$1,125 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0.80%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4546151"/>
                  </a:ext>
                </a:extLst>
              </a:tr>
              <a:tr h="1974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Derivatives</a:t>
                      </a:r>
                      <a:endParaRPr 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$1,590 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1.00%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$689 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0.49%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904750"/>
                  </a:ext>
                </a:extLst>
              </a:tr>
              <a:tr h="1974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Other</a:t>
                      </a:r>
                      <a:endParaRPr 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$1,107 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0.70%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$1,166 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0.83%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5096471"/>
                  </a:ext>
                </a:extLst>
              </a:tr>
              <a:tr h="1974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Total current assets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$13,490 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8.49%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$9,288 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6.59%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9946112"/>
                  </a:ext>
                </a:extLst>
              </a:tr>
              <a:tr h="265652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 assets:</a:t>
                      </a:r>
                      <a:endParaRPr 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847895"/>
                  </a:ext>
                </a:extLst>
              </a:tr>
              <a:tr h="1974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Property, plant and equipment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$111,059 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69.88%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$99,348 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70.50%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4681495"/>
                  </a:ext>
                </a:extLst>
              </a:tr>
              <a:tr h="1974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Special use funds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$7,496 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4.72%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$8,922 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6.33%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4709363"/>
                  </a:ext>
                </a:extLst>
              </a:tr>
              <a:tr h="1974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Investment in equity method investees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$6,582 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4.14%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$6,159 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4.37%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2401751"/>
                  </a:ext>
                </a:extLst>
              </a:tr>
              <a:tr h="1974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Prepaid benefit costs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$1,832 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1.15%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$2,243 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1.59%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151221"/>
                  </a:ext>
                </a:extLst>
              </a:tr>
              <a:tr h="1974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Regulatory assets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$5,992 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3.77%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$4,578 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3.25%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8844861"/>
                  </a:ext>
                </a:extLst>
              </a:tr>
              <a:tr h="1974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Derivatives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$1,935 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1.22%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$1,135 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0.81%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990763"/>
                  </a:ext>
                </a:extLst>
              </a:tr>
              <a:tr h="1974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Goodwill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$4,854 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3.05%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$4,844 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3.44%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966470"/>
                  </a:ext>
                </a:extLst>
              </a:tr>
              <a:tr h="1974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Other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$5,695 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3.58%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$4,395 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3.12%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6817512"/>
                  </a:ext>
                </a:extLst>
              </a:tr>
              <a:tr h="1974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Total other assets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$145,445 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91.51%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$131,624 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93.41%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7119458"/>
                  </a:ext>
                </a:extLst>
              </a:tr>
              <a:tr h="1974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ASSETS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$158,935 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$140,912 </a:t>
                      </a:r>
                      <a:endParaRPr lang="en-US" sz="1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100.00%</a:t>
                      </a:r>
                      <a:endParaRPr 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00" marR="6700" marT="6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394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5950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Background">
            <a:extLst>
              <a:ext uri="{FF2B5EF4-FFF2-40B4-BE49-F238E27FC236}">
                <a16:creationId xmlns:a16="http://schemas.microsoft.com/office/drawing/2014/main" id="{AA857166-A416-4C5E-8AA9-5D5D1E13D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3A48C6C-3CC4-4EE5-A773-EC1EB7F59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40" y="0"/>
            <a:ext cx="4617491" cy="6858000"/>
          </a:xfrm>
          <a:prstGeom prst="rect">
            <a:avLst/>
          </a:prstGeom>
          <a:ln>
            <a:noFill/>
          </a:ln>
          <a:effectLst>
            <a:outerShdw blurRad="203200" dist="88900" dir="21540000" sx="94000" sy="94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40" y="-1"/>
            <a:ext cx="4617491" cy="5136739"/>
          </a:xfrm>
          <a:prstGeom prst="rect">
            <a:avLst/>
          </a:prstGeom>
          <a:ln>
            <a:noFill/>
          </a:ln>
          <a:effectLst>
            <a:outerShdw blurRad="177800" dist="1016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36039A-880B-D1A2-6DD4-E48755976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887" y="617921"/>
            <a:ext cx="3482041" cy="39885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Common Sized Balance Sheet – SE and Liabilities 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0FBE38F-CE12-4ACA-82D2-68B035DA2A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7040520"/>
              </p:ext>
            </p:extLst>
          </p:nvPr>
        </p:nvGraphicFramePr>
        <p:xfrm>
          <a:off x="5034225" y="452175"/>
          <a:ext cx="6712298" cy="609766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359288">
                  <a:extLst>
                    <a:ext uri="{9D8B030D-6E8A-4147-A177-3AD203B41FA5}">
                      <a16:colId xmlns:a16="http://schemas.microsoft.com/office/drawing/2014/main" val="1152074916"/>
                    </a:ext>
                  </a:extLst>
                </a:gridCol>
                <a:gridCol w="511646">
                  <a:extLst>
                    <a:ext uri="{9D8B030D-6E8A-4147-A177-3AD203B41FA5}">
                      <a16:colId xmlns:a16="http://schemas.microsoft.com/office/drawing/2014/main" val="395753649"/>
                    </a:ext>
                  </a:extLst>
                </a:gridCol>
                <a:gridCol w="1164859">
                  <a:extLst>
                    <a:ext uri="{9D8B030D-6E8A-4147-A177-3AD203B41FA5}">
                      <a16:colId xmlns:a16="http://schemas.microsoft.com/office/drawing/2014/main" val="2920071900"/>
                    </a:ext>
                  </a:extLst>
                </a:gridCol>
                <a:gridCol w="511646">
                  <a:extLst>
                    <a:ext uri="{9D8B030D-6E8A-4147-A177-3AD203B41FA5}">
                      <a16:colId xmlns:a16="http://schemas.microsoft.com/office/drawing/2014/main" val="3162078333"/>
                    </a:ext>
                  </a:extLst>
                </a:gridCol>
                <a:gridCol w="1164859">
                  <a:extLst>
                    <a:ext uri="{9D8B030D-6E8A-4147-A177-3AD203B41FA5}">
                      <a16:colId xmlns:a16="http://schemas.microsoft.com/office/drawing/2014/main" val="1244575495"/>
                    </a:ext>
                  </a:extLst>
                </a:gridCol>
              </a:tblGrid>
              <a:tr h="166158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December 31,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470303"/>
                  </a:ext>
                </a:extLst>
              </a:tr>
              <a:tr h="298013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2022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% of Liabilities and Equity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2021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% of Liabilities and Equity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extLst>
                  <a:ext uri="{0D108BD9-81ED-4DB2-BD59-A6C34878D82A}">
                    <a16:rowId xmlns:a16="http://schemas.microsoft.com/office/drawing/2014/main" val="264824951"/>
                  </a:ext>
                </a:extLst>
              </a:tr>
              <a:tr h="16615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Liabilities, Redeemable Noncontrolling Interests and Equity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extLst>
                  <a:ext uri="{0D108BD9-81ED-4DB2-BD59-A6C34878D82A}">
                    <a16:rowId xmlns:a16="http://schemas.microsoft.com/office/drawing/2014/main" val="2966840426"/>
                  </a:ext>
                </a:extLst>
              </a:tr>
              <a:tr h="16615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Current Liabilities: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extLst>
                  <a:ext uri="{0D108BD9-81ED-4DB2-BD59-A6C34878D82A}">
                    <a16:rowId xmlns:a16="http://schemas.microsoft.com/office/drawing/2014/main" val="2750103597"/>
                  </a:ext>
                </a:extLst>
              </a:tr>
              <a:tr h="16615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Commercial paper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$1,709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1.08%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$1,382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0.98%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extLst>
                  <a:ext uri="{0D108BD9-81ED-4DB2-BD59-A6C34878D82A}">
                    <a16:rowId xmlns:a16="http://schemas.microsoft.com/office/drawing/2014/main" val="3246749193"/>
                  </a:ext>
                </a:extLst>
              </a:tr>
              <a:tr h="16615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Other short-term debt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$1,368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0.86%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$700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0.50%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extLst>
                  <a:ext uri="{0D108BD9-81ED-4DB2-BD59-A6C34878D82A}">
                    <a16:rowId xmlns:a16="http://schemas.microsoft.com/office/drawing/2014/main" val="2220470381"/>
                  </a:ext>
                </a:extLst>
              </a:tr>
              <a:tr h="16615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Current portion of long-term debt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$6,633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4.17%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$1,785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1.27%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extLst>
                  <a:ext uri="{0D108BD9-81ED-4DB2-BD59-A6C34878D82A}">
                    <a16:rowId xmlns:a16="http://schemas.microsoft.com/office/drawing/2014/main" val="3442068526"/>
                  </a:ext>
                </a:extLst>
              </a:tr>
              <a:tr h="16615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Accounts payable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$8,312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5.23%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$6,935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4.92%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extLst>
                  <a:ext uri="{0D108BD9-81ED-4DB2-BD59-A6C34878D82A}">
                    <a16:rowId xmlns:a16="http://schemas.microsoft.com/office/drawing/2014/main" val="2366253046"/>
                  </a:ext>
                </a:extLst>
              </a:tr>
              <a:tr h="16615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Customer deposits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$560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0.35%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$485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0.34%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extLst>
                  <a:ext uri="{0D108BD9-81ED-4DB2-BD59-A6C34878D82A}">
                    <a16:rowId xmlns:a16="http://schemas.microsoft.com/office/drawing/2014/main" val="3054195007"/>
                  </a:ext>
                </a:extLst>
              </a:tr>
              <a:tr h="16615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Accrued interest and taxes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$719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0.45%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$525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0.37%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extLst>
                  <a:ext uri="{0D108BD9-81ED-4DB2-BD59-A6C34878D82A}">
                    <a16:rowId xmlns:a16="http://schemas.microsoft.com/office/drawing/2014/main" val="3674656848"/>
                  </a:ext>
                </a:extLst>
              </a:tr>
              <a:tr h="16615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Derivatives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$2,102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1.32%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$1,263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0.90%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extLst>
                  <a:ext uri="{0D108BD9-81ED-4DB2-BD59-A6C34878D82A}">
                    <a16:rowId xmlns:a16="http://schemas.microsoft.com/office/drawing/2014/main" val="1408593352"/>
                  </a:ext>
                </a:extLst>
              </a:tr>
              <a:tr h="16615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Accrued construction-related expenditures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$1,760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1.11%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$1,378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0.98%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extLst>
                  <a:ext uri="{0D108BD9-81ED-4DB2-BD59-A6C34878D82A}">
                    <a16:rowId xmlns:a16="http://schemas.microsoft.com/office/drawing/2014/main" val="1263887462"/>
                  </a:ext>
                </a:extLst>
              </a:tr>
              <a:tr h="16615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Regulatory liabilities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$350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0.22%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$289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0.21%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extLst>
                  <a:ext uri="{0D108BD9-81ED-4DB2-BD59-A6C34878D82A}">
                    <a16:rowId xmlns:a16="http://schemas.microsoft.com/office/drawing/2014/main" val="1371429534"/>
                  </a:ext>
                </a:extLst>
              </a:tr>
              <a:tr h="16615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Other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$3,182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2.00%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$2,695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1.91%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extLst>
                  <a:ext uri="{0D108BD9-81ED-4DB2-BD59-A6C34878D82A}">
                    <a16:rowId xmlns:a16="http://schemas.microsoft.com/office/drawing/2014/main" val="2538738213"/>
                  </a:ext>
                </a:extLst>
              </a:tr>
              <a:tr h="16615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     Total current liabilities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$26,695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16.80%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$17,437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12.37%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extLst>
                  <a:ext uri="{0D108BD9-81ED-4DB2-BD59-A6C34878D82A}">
                    <a16:rowId xmlns:a16="http://schemas.microsoft.com/office/drawing/2014/main" val="2075616745"/>
                  </a:ext>
                </a:extLst>
              </a:tr>
              <a:tr h="16615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Other liabilities and deferred credits: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extLst>
                  <a:ext uri="{0D108BD9-81ED-4DB2-BD59-A6C34878D82A}">
                    <a16:rowId xmlns:a16="http://schemas.microsoft.com/office/drawing/2014/main" val="1281100335"/>
                  </a:ext>
                </a:extLst>
              </a:tr>
              <a:tr h="16615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Long-term debt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$55,256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34.77%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$50,960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36.16%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extLst>
                  <a:ext uri="{0D108BD9-81ED-4DB2-BD59-A6C34878D82A}">
                    <a16:rowId xmlns:a16="http://schemas.microsoft.com/office/drawing/2014/main" val="699461551"/>
                  </a:ext>
                </a:extLst>
              </a:tr>
              <a:tr h="16615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Asset retirement obligations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$3,245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2.04%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$3,082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2.19%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extLst>
                  <a:ext uri="{0D108BD9-81ED-4DB2-BD59-A6C34878D82A}">
                    <a16:rowId xmlns:a16="http://schemas.microsoft.com/office/drawing/2014/main" val="3550034158"/>
                  </a:ext>
                </a:extLst>
              </a:tr>
              <a:tr h="16615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Deferred income taxes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$9,072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5.71%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$8,310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5.90%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extLst>
                  <a:ext uri="{0D108BD9-81ED-4DB2-BD59-A6C34878D82A}">
                    <a16:rowId xmlns:a16="http://schemas.microsoft.com/office/drawing/2014/main" val="612829330"/>
                  </a:ext>
                </a:extLst>
              </a:tr>
              <a:tr h="16615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Regulatory liabilities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$9,626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6.06%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$11,273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8.00%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extLst>
                  <a:ext uri="{0D108BD9-81ED-4DB2-BD59-A6C34878D82A}">
                    <a16:rowId xmlns:a16="http://schemas.microsoft.com/office/drawing/2014/main" val="512570868"/>
                  </a:ext>
                </a:extLst>
              </a:tr>
              <a:tr h="16615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Derivatives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$2,909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1.83%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$1,713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1.22%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extLst>
                  <a:ext uri="{0D108BD9-81ED-4DB2-BD59-A6C34878D82A}">
                    <a16:rowId xmlns:a16="http://schemas.microsoft.com/office/drawing/2014/main" val="1338513761"/>
                  </a:ext>
                </a:extLst>
              </a:tr>
              <a:tr h="16615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Other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$2,696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1.70%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$2,468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1.75%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extLst>
                  <a:ext uri="{0D108BD9-81ED-4DB2-BD59-A6C34878D82A}">
                    <a16:rowId xmlns:a16="http://schemas.microsoft.com/office/drawing/2014/main" val="1502996638"/>
                  </a:ext>
                </a:extLst>
              </a:tr>
              <a:tr h="16615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     Total other liabilities and deferred credits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$82,804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52.10%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$77,806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55.22%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extLst>
                  <a:ext uri="{0D108BD9-81ED-4DB2-BD59-A6C34878D82A}">
                    <a16:rowId xmlns:a16="http://schemas.microsoft.com/office/drawing/2014/main" val="2615993692"/>
                  </a:ext>
                </a:extLst>
              </a:tr>
              <a:tr h="16615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TOTAL LIABILITIES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$109,499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68.90%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$95,243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67.59%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extLst>
                  <a:ext uri="{0D108BD9-81ED-4DB2-BD59-A6C34878D82A}">
                    <a16:rowId xmlns:a16="http://schemas.microsoft.com/office/drawing/2014/main" val="2236781820"/>
                  </a:ext>
                </a:extLst>
              </a:tr>
              <a:tr h="16615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Commitments and Contingencies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extLst>
                  <a:ext uri="{0D108BD9-81ED-4DB2-BD59-A6C34878D82A}">
                    <a16:rowId xmlns:a16="http://schemas.microsoft.com/office/drawing/2014/main" val="2545744348"/>
                  </a:ext>
                </a:extLst>
              </a:tr>
              <a:tr h="16615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REDEEMABLE NONCONTROLLING INTERESTS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$1,110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0.70%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$245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0.17%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extLst>
                  <a:ext uri="{0D108BD9-81ED-4DB2-BD59-A6C34878D82A}">
                    <a16:rowId xmlns:a16="http://schemas.microsoft.com/office/drawing/2014/main" val="2697951187"/>
                  </a:ext>
                </a:extLst>
              </a:tr>
              <a:tr h="16615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Equity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extLst>
                  <a:ext uri="{0D108BD9-81ED-4DB2-BD59-A6C34878D82A}">
                    <a16:rowId xmlns:a16="http://schemas.microsoft.com/office/drawing/2014/main" val="1944751029"/>
                  </a:ext>
                </a:extLst>
              </a:tr>
              <a:tr h="16615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Common stock ($0.01 par value)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$20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0.01%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$20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0.01%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extLst>
                  <a:ext uri="{0D108BD9-81ED-4DB2-BD59-A6C34878D82A}">
                    <a16:rowId xmlns:a16="http://schemas.microsoft.com/office/drawing/2014/main" val="3745380017"/>
                  </a:ext>
                </a:extLst>
              </a:tr>
              <a:tr h="16615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Additional paid-in capital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$12,720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8.00%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$11,271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8.00%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extLst>
                  <a:ext uri="{0D108BD9-81ED-4DB2-BD59-A6C34878D82A}">
                    <a16:rowId xmlns:a16="http://schemas.microsoft.com/office/drawing/2014/main" val="1409067269"/>
                  </a:ext>
                </a:extLst>
              </a:tr>
              <a:tr h="16615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Retained earnings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$26,707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16.80%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$25,911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18.39%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extLst>
                  <a:ext uri="{0D108BD9-81ED-4DB2-BD59-A6C34878D82A}">
                    <a16:rowId xmlns:a16="http://schemas.microsoft.com/office/drawing/2014/main" val="3756929109"/>
                  </a:ext>
                </a:extLst>
              </a:tr>
              <a:tr h="16615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Accumulated other comprehensive loss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($218)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-0.14%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$0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0.00%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extLst>
                  <a:ext uri="{0D108BD9-81ED-4DB2-BD59-A6C34878D82A}">
                    <a16:rowId xmlns:a16="http://schemas.microsoft.com/office/drawing/2014/main" val="1631055859"/>
                  </a:ext>
                </a:extLst>
              </a:tr>
              <a:tr h="16615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    Total common shareholders' equity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$39,229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24.68%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$37,202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26.40%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extLst>
                  <a:ext uri="{0D108BD9-81ED-4DB2-BD59-A6C34878D82A}">
                    <a16:rowId xmlns:a16="http://schemas.microsoft.com/office/drawing/2014/main" val="906619465"/>
                  </a:ext>
                </a:extLst>
              </a:tr>
              <a:tr h="16615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     Noncontrolling interests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$9,097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5.72%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$8,222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5.83%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extLst>
                  <a:ext uri="{0D108BD9-81ED-4DB2-BD59-A6C34878D82A}">
                    <a16:rowId xmlns:a16="http://schemas.microsoft.com/office/drawing/2014/main" val="3874653718"/>
                  </a:ext>
                </a:extLst>
              </a:tr>
              <a:tr h="16615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TOTAL EQUITY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$48,326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30.41%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$45,424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32.24%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extLst>
                  <a:ext uri="{0D108BD9-81ED-4DB2-BD59-A6C34878D82A}">
                    <a16:rowId xmlns:a16="http://schemas.microsoft.com/office/drawing/2014/main" val="3962442579"/>
                  </a:ext>
                </a:extLst>
              </a:tr>
              <a:tr h="29801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TOTAL LIABILITIES, REDEEMABLE NONCONTROLLING INTERESTS AND EQUITY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$158,935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100.00%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$140,912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effectLst/>
                        </a:rPr>
                        <a:t>100.00%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25" marR="2425" marT="2425" marB="0" anchor="b"/>
                </a:tc>
                <a:extLst>
                  <a:ext uri="{0D108BD9-81ED-4DB2-BD59-A6C34878D82A}">
                    <a16:rowId xmlns:a16="http://schemas.microsoft.com/office/drawing/2014/main" val="2086929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5311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Background">
            <a:extLst>
              <a:ext uri="{FF2B5EF4-FFF2-40B4-BE49-F238E27FC236}">
                <a16:creationId xmlns:a16="http://schemas.microsoft.com/office/drawing/2014/main" id="{AA857166-A416-4C5E-8AA9-5D5D1E13D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3A48C6C-3CC4-4EE5-A773-EC1EB7F59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40" y="0"/>
            <a:ext cx="4617491" cy="6858000"/>
          </a:xfrm>
          <a:prstGeom prst="rect">
            <a:avLst/>
          </a:prstGeom>
          <a:ln>
            <a:noFill/>
          </a:ln>
          <a:effectLst>
            <a:outerShdw blurRad="203200" dist="88900" dir="21540000" sx="94000" sy="94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40" y="-1"/>
            <a:ext cx="4617491" cy="5136739"/>
          </a:xfrm>
          <a:prstGeom prst="rect">
            <a:avLst/>
          </a:prstGeom>
          <a:ln>
            <a:noFill/>
          </a:ln>
          <a:effectLst>
            <a:outerShdw blurRad="177800" dist="1016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0C34-FC20-01E4-5C1E-9619382BC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887" y="617921"/>
            <a:ext cx="3482041" cy="39885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Balance Sheet – Horizontal Analysis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3C860E6-2F8B-7EBC-D3CA-2BB2E6A64A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7745646"/>
              </p:ext>
            </p:extLst>
          </p:nvPr>
        </p:nvGraphicFramePr>
        <p:xfrm>
          <a:off x="5434355" y="617921"/>
          <a:ext cx="5939541" cy="5747861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176071">
                  <a:extLst>
                    <a:ext uri="{9D8B030D-6E8A-4147-A177-3AD203B41FA5}">
                      <a16:colId xmlns:a16="http://schemas.microsoft.com/office/drawing/2014/main" val="1035465854"/>
                    </a:ext>
                  </a:extLst>
                </a:gridCol>
                <a:gridCol w="747001">
                  <a:extLst>
                    <a:ext uri="{9D8B030D-6E8A-4147-A177-3AD203B41FA5}">
                      <a16:colId xmlns:a16="http://schemas.microsoft.com/office/drawing/2014/main" val="2298925943"/>
                    </a:ext>
                  </a:extLst>
                </a:gridCol>
                <a:gridCol w="747000">
                  <a:extLst>
                    <a:ext uri="{9D8B030D-6E8A-4147-A177-3AD203B41FA5}">
                      <a16:colId xmlns:a16="http://schemas.microsoft.com/office/drawing/2014/main" val="631378806"/>
                    </a:ext>
                  </a:extLst>
                </a:gridCol>
                <a:gridCol w="667468">
                  <a:extLst>
                    <a:ext uri="{9D8B030D-6E8A-4147-A177-3AD203B41FA5}">
                      <a16:colId xmlns:a16="http://schemas.microsoft.com/office/drawing/2014/main" val="2098739121"/>
                    </a:ext>
                  </a:extLst>
                </a:gridCol>
                <a:gridCol w="602001">
                  <a:extLst>
                    <a:ext uri="{9D8B030D-6E8A-4147-A177-3AD203B41FA5}">
                      <a16:colId xmlns:a16="http://schemas.microsoft.com/office/drawing/2014/main" val="1511872450"/>
                    </a:ext>
                  </a:extLst>
                </a:gridCol>
              </a:tblGrid>
              <a:tr h="25456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cap="none" spc="6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cap="none" spc="60">
                          <a:solidFill>
                            <a:schemeClr val="bg1"/>
                          </a:solidFill>
                          <a:effectLst/>
                        </a:rPr>
                        <a:t>December 31,</a:t>
                      </a:r>
                      <a:endParaRPr lang="en-US" sz="1100" b="0" i="0" u="none" strike="noStrike" cap="none" spc="6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412063"/>
                  </a:ext>
                </a:extLst>
              </a:tr>
              <a:tr h="23369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2022</a:t>
                      </a:r>
                      <a:endParaRPr lang="en-US" sz="1100" b="1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2021</a:t>
                      </a:r>
                      <a:endParaRPr lang="en-US" sz="1100" b="1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Amount</a:t>
                      </a:r>
                      <a:endParaRPr lang="en-US" sz="1100" b="1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Percent</a:t>
                      </a:r>
                      <a:endParaRPr lang="en-US" sz="1100" b="1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8210811"/>
                  </a:ext>
                </a:extLst>
              </a:tr>
              <a:tr h="2336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sng" strike="noStrike" cap="none" spc="0">
                          <a:solidFill>
                            <a:schemeClr val="tx1"/>
                          </a:solidFill>
                          <a:effectLst/>
                        </a:rPr>
                        <a:t>Assets</a:t>
                      </a:r>
                      <a:endParaRPr lang="en-US" sz="1100" b="1" i="0" u="sng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319478"/>
                  </a:ext>
                </a:extLst>
              </a:tr>
              <a:tr h="2336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Current assets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$13,490 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$9,288 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$4,202 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45.2%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915285"/>
                  </a:ext>
                </a:extLst>
              </a:tr>
              <a:tr h="2336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Property, plant and equipment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$111,059 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$99,348 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$11,711 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11.8%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73371"/>
                  </a:ext>
                </a:extLst>
              </a:tr>
              <a:tr h="2336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Other assets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$34,386 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$32,276 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$2,110 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6.5%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810402"/>
                  </a:ext>
                </a:extLst>
              </a:tr>
              <a:tr h="2336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        Total assets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$158,935 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$140,912 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$18,023 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12.8%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917298"/>
                  </a:ext>
                </a:extLst>
              </a:tr>
              <a:tr h="257342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1627687"/>
                  </a:ext>
                </a:extLst>
              </a:tr>
              <a:tr h="37975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sng" strike="noStrike" cap="none" spc="0">
                          <a:solidFill>
                            <a:schemeClr val="tx1"/>
                          </a:solidFill>
                          <a:effectLst/>
                        </a:rPr>
                        <a:t>Liabilities, Redeemable Noncontrolling Interests and Equity</a:t>
                      </a:r>
                      <a:endParaRPr lang="en-US" sz="1100" b="1" i="0" u="sng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1734386"/>
                  </a:ext>
                </a:extLst>
              </a:tr>
              <a:tr h="2336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Current Liabilities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$26,695 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$17,437 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$9,258 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53.1%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2433565"/>
                  </a:ext>
                </a:extLst>
              </a:tr>
              <a:tr h="2336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Long-term debt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$55,256 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$50,960 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$4,296 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8.4%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4061054"/>
                  </a:ext>
                </a:extLst>
              </a:tr>
              <a:tr h="2336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Other liabilities and deferred credits</a:t>
                      </a:r>
                      <a:endParaRPr lang="en-US" sz="11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$27,548 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$26,846 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$702 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2.6%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2076656"/>
                  </a:ext>
                </a:extLst>
              </a:tr>
              <a:tr h="2336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       Total liabilities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$109,499 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$95,243 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$14,256 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15.0%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07939"/>
                  </a:ext>
                </a:extLst>
              </a:tr>
              <a:tr h="2336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sng" strike="noStrike" cap="none" spc="0">
                          <a:solidFill>
                            <a:schemeClr val="tx1"/>
                          </a:solidFill>
                          <a:effectLst/>
                        </a:rPr>
                        <a:t>Redeemable Noncontrolling Interests</a:t>
                      </a:r>
                      <a:endParaRPr lang="en-US" sz="1100" b="0" i="0" u="sng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$1,110 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$245 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$865 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353.1%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2512586"/>
                  </a:ext>
                </a:extLst>
              </a:tr>
              <a:tr h="2336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Equity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749962"/>
                  </a:ext>
                </a:extLst>
              </a:tr>
              <a:tr h="2336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     Common stock ($0.01 par value)</a:t>
                      </a:r>
                      <a:endParaRPr lang="en-US" sz="11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$20 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$20 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$0 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0.0%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940206"/>
                  </a:ext>
                </a:extLst>
              </a:tr>
              <a:tr h="2336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     Additional paid-in capital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$12,720 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$11,271 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$1,449 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12.9%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18952"/>
                  </a:ext>
                </a:extLst>
              </a:tr>
              <a:tr h="2336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     Retained earnings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$26,707 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$25,911 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$796 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3.1%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709755"/>
                  </a:ext>
                </a:extLst>
              </a:tr>
              <a:tr h="2336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     Accumulated other comprehensive loss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($218)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$0 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($218)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113070"/>
                  </a:ext>
                </a:extLst>
              </a:tr>
              <a:tr h="2336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         Total common shareholders' equity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$39,229 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$37,202 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$2,027 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5.4%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6958923"/>
                  </a:ext>
                </a:extLst>
              </a:tr>
              <a:tr h="2336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     Noncontrolling interests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$9,097 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$8,222 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$875 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10.6%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040162"/>
                  </a:ext>
                </a:extLst>
              </a:tr>
              <a:tr h="23369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         </a:t>
                      </a:r>
                      <a:r>
                        <a:rPr lang="en-US" sz="1100" u="sng" strike="noStrike" cap="none" spc="0">
                          <a:solidFill>
                            <a:schemeClr val="tx1"/>
                          </a:solidFill>
                          <a:effectLst/>
                        </a:rPr>
                        <a:t>Total Equity</a:t>
                      </a:r>
                      <a:endParaRPr lang="en-US" sz="1100" b="0" i="0" u="sng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$48,326 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$45,424 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$2,902 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6.4%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6313250"/>
                  </a:ext>
                </a:extLst>
              </a:tr>
              <a:tr h="37975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Total Liabilities, Redeemable Noncontrolling Interests and Equity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$158,935 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$140,912 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$18,023 </a:t>
                      </a:r>
                      <a:endParaRPr lang="en-US" sz="11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12.8%</a:t>
                      </a:r>
                      <a:endParaRPr lang="en-US" sz="11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632" marR="4632" marT="62597" marB="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6370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4047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Background">
            <a:extLst>
              <a:ext uri="{FF2B5EF4-FFF2-40B4-BE49-F238E27FC236}">
                <a16:creationId xmlns:a16="http://schemas.microsoft.com/office/drawing/2014/main" id="{AA857166-A416-4C5E-8AA9-5D5D1E13D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3A48C6C-3CC4-4EE5-A773-EC1EB7F59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40" y="0"/>
            <a:ext cx="4617491" cy="6858000"/>
          </a:xfrm>
          <a:prstGeom prst="rect">
            <a:avLst/>
          </a:prstGeom>
          <a:ln>
            <a:noFill/>
          </a:ln>
          <a:effectLst>
            <a:outerShdw blurRad="203200" dist="88900" dir="21540000" sx="94000" sy="94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40" y="-1"/>
            <a:ext cx="4617491" cy="5136739"/>
          </a:xfrm>
          <a:prstGeom prst="rect">
            <a:avLst/>
          </a:prstGeom>
          <a:ln>
            <a:noFill/>
          </a:ln>
          <a:effectLst>
            <a:outerShdw blurRad="177800" dist="1016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60EA6D-E71D-404B-836E-1D12F1CB8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887" y="617921"/>
            <a:ext cx="3482041" cy="39885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Common Sized Income Statement</a:t>
            </a: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BEE5B85-C2B2-2825-7683-6251C75E0C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7002310"/>
              </p:ext>
            </p:extLst>
          </p:nvPr>
        </p:nvGraphicFramePr>
        <p:xfrm>
          <a:off x="4963887" y="565924"/>
          <a:ext cx="6973555" cy="57343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8243">
                  <a:extLst>
                    <a:ext uri="{9D8B030D-6E8A-4147-A177-3AD203B41FA5}">
                      <a16:colId xmlns:a16="http://schemas.microsoft.com/office/drawing/2014/main" val="554910391"/>
                    </a:ext>
                  </a:extLst>
                </a:gridCol>
                <a:gridCol w="559325">
                  <a:extLst>
                    <a:ext uri="{9D8B030D-6E8A-4147-A177-3AD203B41FA5}">
                      <a16:colId xmlns:a16="http://schemas.microsoft.com/office/drawing/2014/main" val="996905303"/>
                    </a:ext>
                  </a:extLst>
                </a:gridCol>
                <a:gridCol w="633331">
                  <a:extLst>
                    <a:ext uri="{9D8B030D-6E8A-4147-A177-3AD203B41FA5}">
                      <a16:colId xmlns:a16="http://schemas.microsoft.com/office/drawing/2014/main" val="544296109"/>
                    </a:ext>
                  </a:extLst>
                </a:gridCol>
                <a:gridCol w="559325">
                  <a:extLst>
                    <a:ext uri="{9D8B030D-6E8A-4147-A177-3AD203B41FA5}">
                      <a16:colId xmlns:a16="http://schemas.microsoft.com/office/drawing/2014/main" val="4175449777"/>
                    </a:ext>
                  </a:extLst>
                </a:gridCol>
                <a:gridCol w="633331">
                  <a:extLst>
                    <a:ext uri="{9D8B030D-6E8A-4147-A177-3AD203B41FA5}">
                      <a16:colId xmlns:a16="http://schemas.microsoft.com/office/drawing/2014/main" val="901807471"/>
                    </a:ext>
                  </a:extLst>
                </a:gridCol>
              </a:tblGrid>
              <a:tr h="21593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Years Ended December 31,</a:t>
                      </a:r>
                      <a:endParaRPr lang="en-US" sz="11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969494"/>
                  </a:ext>
                </a:extLst>
              </a:tr>
              <a:tr h="383943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2022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% of Revenues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2021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% of Revenues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extLst>
                  <a:ext uri="{0D108BD9-81ED-4DB2-BD59-A6C34878D82A}">
                    <a16:rowId xmlns:a16="http://schemas.microsoft.com/office/drawing/2014/main" val="1528291177"/>
                  </a:ext>
                </a:extLst>
              </a:tr>
              <a:tr h="21593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Operating Revenues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$20,956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100.00%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$17,069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100.00%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extLst>
                  <a:ext uri="{0D108BD9-81ED-4DB2-BD59-A6C34878D82A}">
                    <a16:rowId xmlns:a16="http://schemas.microsoft.com/office/drawing/2014/main" val="3104615230"/>
                  </a:ext>
                </a:extLst>
              </a:tr>
              <a:tr h="21593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Operating Expenses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extLst>
                  <a:ext uri="{0D108BD9-81ED-4DB2-BD59-A6C34878D82A}">
                    <a16:rowId xmlns:a16="http://schemas.microsoft.com/office/drawing/2014/main" val="1192716186"/>
                  </a:ext>
                </a:extLst>
              </a:tr>
              <a:tr h="21593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Fuel, purchased power and interchange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$6,389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30.49%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$4,527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26.52%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extLst>
                  <a:ext uri="{0D108BD9-81ED-4DB2-BD59-A6C34878D82A}">
                    <a16:rowId xmlns:a16="http://schemas.microsoft.com/office/drawing/2014/main" val="1800800331"/>
                  </a:ext>
                </a:extLst>
              </a:tr>
              <a:tr h="21593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Other operations and maintenance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$4,428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21.13%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$3,981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23.32%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extLst>
                  <a:ext uri="{0D108BD9-81ED-4DB2-BD59-A6C34878D82A}">
                    <a16:rowId xmlns:a16="http://schemas.microsoft.com/office/drawing/2014/main" val="2231773016"/>
                  </a:ext>
                </a:extLst>
              </a:tr>
              <a:tr h="21593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Depreciation and amortization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$4,503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21.49%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$3,924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22.99%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extLst>
                  <a:ext uri="{0D108BD9-81ED-4DB2-BD59-A6C34878D82A}">
                    <a16:rowId xmlns:a16="http://schemas.microsoft.com/office/drawing/2014/main" val="425834509"/>
                  </a:ext>
                </a:extLst>
              </a:tr>
              <a:tr h="21593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Taxes other than income taxes and other - net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$2,077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9.91%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$1,801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10.55%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extLst>
                  <a:ext uri="{0D108BD9-81ED-4DB2-BD59-A6C34878D82A}">
                    <a16:rowId xmlns:a16="http://schemas.microsoft.com/office/drawing/2014/main" val="3535449764"/>
                  </a:ext>
                </a:extLst>
              </a:tr>
              <a:tr h="21593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     Total operating expenses - net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$17,397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83.02%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$14,233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83.39%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extLst>
                  <a:ext uri="{0D108BD9-81ED-4DB2-BD59-A6C34878D82A}">
                    <a16:rowId xmlns:a16="http://schemas.microsoft.com/office/drawing/2014/main" val="1144230125"/>
                  </a:ext>
                </a:extLst>
              </a:tr>
              <a:tr h="21593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Gains on Disposal of Businesses/Assets - Net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$522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2.49%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$77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0.45%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extLst>
                  <a:ext uri="{0D108BD9-81ED-4DB2-BD59-A6C34878D82A}">
                    <a16:rowId xmlns:a16="http://schemas.microsoft.com/office/drawing/2014/main" val="676817444"/>
                  </a:ext>
                </a:extLst>
              </a:tr>
              <a:tr h="21593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Operating Income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$4,081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19.47%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$2,913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17.07%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extLst>
                  <a:ext uri="{0D108BD9-81ED-4DB2-BD59-A6C34878D82A}">
                    <a16:rowId xmlns:a16="http://schemas.microsoft.com/office/drawing/2014/main" val="1522431256"/>
                  </a:ext>
                </a:extLst>
              </a:tr>
              <a:tr h="21593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Other Income (Deductions)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extLst>
                  <a:ext uri="{0D108BD9-81ED-4DB2-BD59-A6C34878D82A}">
                    <a16:rowId xmlns:a16="http://schemas.microsoft.com/office/drawing/2014/main" val="4146872175"/>
                  </a:ext>
                </a:extLst>
              </a:tr>
              <a:tr h="21593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Interest Expense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($585)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-2.79%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($1,270)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-7.44%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extLst>
                  <a:ext uri="{0D108BD9-81ED-4DB2-BD59-A6C34878D82A}">
                    <a16:rowId xmlns:a16="http://schemas.microsoft.com/office/drawing/2014/main" val="4088942850"/>
                  </a:ext>
                </a:extLst>
              </a:tr>
              <a:tr h="21593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Equity in earnings (losses) of equity method investees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$203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0.97%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$666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3.90%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extLst>
                  <a:ext uri="{0D108BD9-81ED-4DB2-BD59-A6C34878D82A}">
                    <a16:rowId xmlns:a16="http://schemas.microsoft.com/office/drawing/2014/main" val="1240430219"/>
                  </a:ext>
                </a:extLst>
              </a:tr>
              <a:tr h="21593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Allowance for equity funds used during construction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$112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0.53%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$142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0.83%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extLst>
                  <a:ext uri="{0D108BD9-81ED-4DB2-BD59-A6C34878D82A}">
                    <a16:rowId xmlns:a16="http://schemas.microsoft.com/office/drawing/2014/main" val="3730004204"/>
                  </a:ext>
                </a:extLst>
              </a:tr>
              <a:tr h="21593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Gains on disposal of investments and other property - net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$80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0.38%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$70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0.41%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extLst>
                  <a:ext uri="{0D108BD9-81ED-4DB2-BD59-A6C34878D82A}">
                    <a16:rowId xmlns:a16="http://schemas.microsoft.com/office/drawing/2014/main" val="405653620"/>
                  </a:ext>
                </a:extLst>
              </a:tr>
              <a:tr h="38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         Change in unrealized gains (losses) on equity securities held in NEER’s   </a:t>
                      </a:r>
                    </a:p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         nuclear decommissioning funds - net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($461)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-2.20%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$267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1.56%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extLst>
                  <a:ext uri="{0D108BD9-81ED-4DB2-BD59-A6C34878D82A}">
                    <a16:rowId xmlns:a16="http://schemas.microsoft.com/office/drawing/2014/main" val="1799553510"/>
                  </a:ext>
                </a:extLst>
              </a:tr>
              <a:tr h="21593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Other net periodic benefit income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$202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$257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1.51%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extLst>
                  <a:ext uri="{0D108BD9-81ED-4DB2-BD59-A6C34878D82A}">
                    <a16:rowId xmlns:a16="http://schemas.microsoft.com/office/drawing/2014/main" val="3083749928"/>
                  </a:ext>
                </a:extLst>
              </a:tr>
              <a:tr h="21593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Other - net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$200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0.95%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$130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0.76%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extLst>
                  <a:ext uri="{0D108BD9-81ED-4DB2-BD59-A6C34878D82A}">
                    <a16:rowId xmlns:a16="http://schemas.microsoft.com/office/drawing/2014/main" val="87326935"/>
                  </a:ext>
                </a:extLst>
              </a:tr>
              <a:tr h="21593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Total other income (deductions) - net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($249)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-1.19%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$262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1.53%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extLst>
                  <a:ext uri="{0D108BD9-81ED-4DB2-BD59-A6C34878D82A}">
                    <a16:rowId xmlns:a16="http://schemas.microsoft.com/office/drawing/2014/main" val="1951447843"/>
                  </a:ext>
                </a:extLst>
              </a:tr>
              <a:tr h="21593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Income before Income Taxes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$3,832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18.29%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$3,175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18.60%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extLst>
                  <a:ext uri="{0D108BD9-81ED-4DB2-BD59-A6C34878D82A}">
                    <a16:rowId xmlns:a16="http://schemas.microsoft.com/office/drawing/2014/main" val="351018673"/>
                  </a:ext>
                </a:extLst>
              </a:tr>
              <a:tr h="21593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Income Taxes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$586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2.80%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$348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2.04%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extLst>
                  <a:ext uri="{0D108BD9-81ED-4DB2-BD59-A6C34878D82A}">
                    <a16:rowId xmlns:a16="http://schemas.microsoft.com/office/drawing/2014/main" val="4081309200"/>
                  </a:ext>
                </a:extLst>
              </a:tr>
              <a:tr h="21593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Net Income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$3,246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15.49%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$2,827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16.56%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extLst>
                  <a:ext uri="{0D108BD9-81ED-4DB2-BD59-A6C34878D82A}">
                    <a16:rowId xmlns:a16="http://schemas.microsoft.com/office/drawing/2014/main" val="3033664374"/>
                  </a:ext>
                </a:extLst>
              </a:tr>
              <a:tr h="21593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Net Loss Attributable to Noncontrolling Interests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$901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4.30%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$746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4.37%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extLst>
                  <a:ext uri="{0D108BD9-81ED-4DB2-BD59-A6C34878D82A}">
                    <a16:rowId xmlns:a16="http://schemas.microsoft.com/office/drawing/2014/main" val="982217150"/>
                  </a:ext>
                </a:extLst>
              </a:tr>
              <a:tr h="21593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NET INCOME ATTRIBUTABLE TO NEE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$4,147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19.79%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$3,573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20.93%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0" marR="5910" marT="5910" marB="0" anchor="b"/>
                </a:tc>
                <a:extLst>
                  <a:ext uri="{0D108BD9-81ED-4DB2-BD59-A6C34878D82A}">
                    <a16:rowId xmlns:a16="http://schemas.microsoft.com/office/drawing/2014/main" val="28201712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4828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2256</Words>
  <Application>Microsoft Office PowerPoint</Application>
  <PresentationFormat>Widescreen</PresentationFormat>
  <Paragraphs>675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NextEra Energy  Financial Decision Making</vt:lpstr>
      <vt:lpstr>Company Overview</vt:lpstr>
      <vt:lpstr>General Facts</vt:lpstr>
      <vt:lpstr>NEE vs. Southern Co. </vt:lpstr>
      <vt:lpstr>PowerPoint Presentation</vt:lpstr>
      <vt:lpstr>Common Sized Balance Sheet - Assets</vt:lpstr>
      <vt:lpstr>Common Sized Balance Sheet – SE and Liabilities </vt:lpstr>
      <vt:lpstr>Balance Sheet – Horizontal Analysis</vt:lpstr>
      <vt:lpstr>Common Sized Income Statement</vt:lpstr>
      <vt:lpstr>Income Statement – Horizontal Analysis</vt:lpstr>
      <vt:lpstr>Statement of Cashflows</vt:lpstr>
      <vt:lpstr>Ratio Analysis</vt:lpstr>
      <vt:lpstr>How does the future look?</vt:lpstr>
      <vt:lpstr>Major Risks</vt:lpstr>
      <vt:lpstr>Strategy</vt:lpstr>
      <vt:lpstr>Would you invest??</vt:lpstr>
      <vt:lpstr>THANK YOU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NextEra Energy  Financial Decision Making</dc:title>
  <dc:creator>Prachi Wilson Jacob</dc:creator>
  <cp:lastModifiedBy>Prachi Wilson Jacob</cp:lastModifiedBy>
  <cp:revision>10</cp:revision>
  <dcterms:created xsi:type="dcterms:W3CDTF">2023-12-08T02:32:08Z</dcterms:created>
  <dcterms:modified xsi:type="dcterms:W3CDTF">2023-12-08T19:28:21Z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73fd474-4f3c-44ed-88fb-5cc4bd2471bf_Enabled">
    <vt:lpwstr>true</vt:lpwstr>
  </property>
  <property fmtid="{D5CDD505-2E9C-101B-9397-08002B2CF9AE}" pid="3" name="MSIP_Label_a73fd474-4f3c-44ed-88fb-5cc4bd2471bf_SetDate">
    <vt:lpwstr>2023-12-08T07:01:53Z</vt:lpwstr>
  </property>
  <property fmtid="{D5CDD505-2E9C-101B-9397-08002B2CF9AE}" pid="4" name="MSIP_Label_a73fd474-4f3c-44ed-88fb-5cc4bd2471bf_Method">
    <vt:lpwstr>Standard</vt:lpwstr>
  </property>
  <property fmtid="{D5CDD505-2E9C-101B-9397-08002B2CF9AE}" pid="5" name="MSIP_Label_a73fd474-4f3c-44ed-88fb-5cc4bd2471bf_Name">
    <vt:lpwstr>defa4170-0d19-0005-0004-bc88714345d2</vt:lpwstr>
  </property>
  <property fmtid="{D5CDD505-2E9C-101B-9397-08002B2CF9AE}" pid="6" name="MSIP_Label_a73fd474-4f3c-44ed-88fb-5cc4bd2471bf_SiteId">
    <vt:lpwstr>8d1a69ec-03b5-4345-ae21-dad112f5fb4f</vt:lpwstr>
  </property>
  <property fmtid="{D5CDD505-2E9C-101B-9397-08002B2CF9AE}" pid="7" name="MSIP_Label_a73fd474-4f3c-44ed-88fb-5cc4bd2471bf_ActionId">
    <vt:lpwstr>40d80f6d-5a74-464b-969f-e7d1496e8c59</vt:lpwstr>
  </property>
  <property fmtid="{D5CDD505-2E9C-101B-9397-08002B2CF9AE}" pid="8" name="MSIP_Label_a73fd474-4f3c-44ed-88fb-5cc4bd2471bf_ContentBits">
    <vt:lpwstr>0</vt:lpwstr>
  </property>
</Properties>
</file>